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Raleway"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966"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g>
</file>

<file path=ppt/media/image10.jp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chemeClr val="dk1"/>
                </a:solidFill>
                <a:highlight>
                  <a:srgbClr val="F8F8F8"/>
                </a:highlight>
              </a:rPr>
              <a:t>Assignment: Milestone #4</a:t>
            </a:r>
            <a:endParaRPr sz="1050" b="1">
              <a:solidFill>
                <a:schemeClr val="dk1"/>
              </a:solidFill>
              <a:highlight>
                <a:srgbClr val="F8F8F8"/>
              </a:highlight>
            </a:endParaRPr>
          </a:p>
          <a:p>
            <a:pPr marL="0" lvl="0" indent="0" algn="l" rtl="0">
              <a:lnSpc>
                <a:spcPct val="115000"/>
              </a:lnSpc>
              <a:spcBef>
                <a:spcPts val="1400"/>
              </a:spcBef>
              <a:spcAft>
                <a:spcPts val="0"/>
              </a:spcAft>
              <a:buClr>
                <a:schemeClr val="dk1"/>
              </a:buClr>
              <a:buSzPts val="1100"/>
              <a:buFont typeface="Arial"/>
              <a:buNone/>
            </a:pPr>
            <a:r>
              <a:rPr lang="en-GB" sz="1050">
                <a:solidFill>
                  <a:schemeClr val="dk1"/>
                </a:solidFill>
                <a:highlight>
                  <a:srgbClr val="F8F8F8"/>
                </a:highlight>
              </a:rPr>
              <a:t>Prepare a presentation of your case study solution. Include a group introduction, a brief description of the case study, the finalized ERD, a description of the reports you decided to generate, an example of each report result, and any assumptions you made about the case study that informed your design decisions. Have one member of the group post the presentation to the Project Forum for the class to review.</a:t>
            </a:r>
            <a:endParaRPr sz="1050">
              <a:solidFill>
                <a:schemeClr val="dk1"/>
              </a:solidFill>
              <a:highlight>
                <a:srgbClr val="F8F8F8"/>
              </a:highlight>
            </a:endParaRPr>
          </a:p>
          <a:p>
            <a:pPr marL="0" lvl="0" indent="0" algn="l" rtl="0">
              <a:lnSpc>
                <a:spcPct val="115000"/>
              </a:lnSpc>
              <a:spcBef>
                <a:spcPts val="1100"/>
              </a:spcBef>
              <a:spcAft>
                <a:spcPts val="0"/>
              </a:spcAft>
              <a:buClr>
                <a:schemeClr val="dk1"/>
              </a:buClr>
              <a:buSzPts val="1100"/>
              <a:buFont typeface="Arial"/>
              <a:buNone/>
            </a:pPr>
            <a:r>
              <a:rPr lang="en-GB" sz="1050" b="1">
                <a:solidFill>
                  <a:schemeClr val="dk1"/>
                </a:solidFill>
                <a:highlight>
                  <a:srgbClr val="F8F8F8"/>
                </a:highlight>
              </a:rPr>
              <a:t>Deliverable</a:t>
            </a:r>
            <a:endParaRPr sz="1050" b="1">
              <a:solidFill>
                <a:schemeClr val="dk1"/>
              </a:solidFill>
              <a:highlight>
                <a:srgbClr val="F8F8F8"/>
              </a:highlight>
            </a:endParaRPr>
          </a:p>
          <a:p>
            <a:pPr marL="457200" lvl="0" indent="-295275" algn="l" rtl="0">
              <a:lnSpc>
                <a:spcPct val="115000"/>
              </a:lnSpc>
              <a:spcBef>
                <a:spcPts val="2200"/>
              </a:spcBef>
              <a:spcAft>
                <a:spcPts val="0"/>
              </a:spcAft>
              <a:buClr>
                <a:schemeClr val="dk1"/>
              </a:buClr>
              <a:buSzPts val="1050"/>
              <a:buChar char="●"/>
            </a:pPr>
            <a:r>
              <a:rPr lang="en-GB" sz="1050">
                <a:solidFill>
                  <a:schemeClr val="dk1"/>
                </a:solidFill>
                <a:highlight>
                  <a:srgbClr val="F8F8F8"/>
                </a:highlight>
              </a:rPr>
              <a:t> The deliverables for this milestone should be posted to the Project Forum for the class.</a:t>
            </a:r>
            <a:endParaRPr sz="1050">
              <a:solidFill>
                <a:schemeClr val="dk1"/>
              </a:solidFill>
              <a:highlight>
                <a:srgbClr val="F8F8F8"/>
              </a:highlight>
            </a:endParaRPr>
          </a:p>
          <a:p>
            <a:pPr marL="0" lvl="0" indent="0" algn="l" rtl="0">
              <a:spcBef>
                <a:spcPts val="220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ae8efff14a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ae8efff14a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50">
                <a:solidFill>
                  <a:schemeClr val="dk1"/>
                </a:solidFill>
                <a:highlight>
                  <a:srgbClr val="F8F8F8"/>
                </a:highlight>
              </a:rPr>
              <a:t> a description of the reports you decided to generate</a:t>
            </a:r>
            <a:endParaRPr sz="1050">
              <a:solidFill>
                <a:schemeClr val="dk1"/>
              </a:solidFill>
              <a:highlight>
                <a:srgbClr val="F8F8F8"/>
              </a:highlight>
            </a:endParaRPr>
          </a:p>
          <a:p>
            <a:pPr marL="0" lvl="0" indent="0" algn="l" rtl="0">
              <a:lnSpc>
                <a:spcPct val="115000"/>
              </a:lnSpc>
              <a:spcBef>
                <a:spcPts val="1100"/>
              </a:spcBef>
              <a:spcAft>
                <a:spcPts val="1100"/>
              </a:spcAft>
              <a:buClr>
                <a:schemeClr val="dk1"/>
              </a:buClr>
              <a:buSzPts val="1100"/>
              <a:buFont typeface="Arial"/>
              <a:buNone/>
            </a:pPr>
            <a:r>
              <a:rPr lang="en-GB" sz="1050">
                <a:solidFill>
                  <a:schemeClr val="dk1"/>
                </a:solidFill>
                <a:highlight>
                  <a:srgbClr val="F8F8F8"/>
                </a:highlight>
              </a:rPr>
              <a:t> an example of each report result</a:t>
            </a:r>
            <a:endParaRPr sz="1050">
              <a:solidFill>
                <a:schemeClr val="dk1"/>
              </a:solidFill>
              <a:highlight>
                <a:srgbClr val="F8F8F8"/>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ae8efff14a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ae8efff14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50">
                <a:solidFill>
                  <a:schemeClr val="dk1"/>
                </a:solidFill>
                <a:highlight>
                  <a:srgbClr val="F8F8F8"/>
                </a:highlight>
              </a:rPr>
              <a:t> a description of the reports you decided to generate</a:t>
            </a:r>
            <a:endParaRPr sz="1050">
              <a:solidFill>
                <a:schemeClr val="dk1"/>
              </a:solidFill>
              <a:highlight>
                <a:srgbClr val="F8F8F8"/>
              </a:highlight>
            </a:endParaRPr>
          </a:p>
          <a:p>
            <a:pPr marL="0" lvl="0" indent="0" algn="l" rtl="0">
              <a:lnSpc>
                <a:spcPct val="115000"/>
              </a:lnSpc>
              <a:spcBef>
                <a:spcPts val="1100"/>
              </a:spcBef>
              <a:spcAft>
                <a:spcPts val="1100"/>
              </a:spcAft>
              <a:buClr>
                <a:schemeClr val="dk1"/>
              </a:buClr>
              <a:buSzPts val="1100"/>
              <a:buFont typeface="Arial"/>
              <a:buNone/>
            </a:pPr>
            <a:r>
              <a:rPr lang="en-GB" sz="1050">
                <a:solidFill>
                  <a:schemeClr val="dk1"/>
                </a:solidFill>
                <a:highlight>
                  <a:srgbClr val="F8F8F8"/>
                </a:highlight>
              </a:rPr>
              <a:t> an example of each report result</a:t>
            </a:r>
            <a:endParaRPr sz="1050">
              <a:solidFill>
                <a:schemeClr val="dk1"/>
              </a:solidFill>
              <a:highlight>
                <a:srgbClr val="F8F8F8"/>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ae8efff14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ae8efff14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50">
                <a:solidFill>
                  <a:schemeClr val="dk1"/>
                </a:solidFill>
                <a:highlight>
                  <a:srgbClr val="F8F8F8"/>
                </a:highlight>
              </a:rPr>
              <a:t> a description of the reports you decided to generate</a:t>
            </a:r>
            <a:endParaRPr sz="1050">
              <a:solidFill>
                <a:schemeClr val="dk1"/>
              </a:solidFill>
              <a:highlight>
                <a:srgbClr val="F8F8F8"/>
              </a:highlight>
            </a:endParaRPr>
          </a:p>
          <a:p>
            <a:pPr marL="0" lvl="0" indent="0" algn="l" rtl="0">
              <a:lnSpc>
                <a:spcPct val="115000"/>
              </a:lnSpc>
              <a:spcBef>
                <a:spcPts val="1100"/>
              </a:spcBef>
              <a:spcAft>
                <a:spcPts val="1100"/>
              </a:spcAft>
              <a:buClr>
                <a:schemeClr val="dk1"/>
              </a:buClr>
              <a:buSzPts val="1100"/>
              <a:buFont typeface="Arial"/>
              <a:buNone/>
            </a:pPr>
            <a:r>
              <a:rPr lang="en-GB" sz="1050">
                <a:solidFill>
                  <a:schemeClr val="dk1"/>
                </a:solidFill>
                <a:highlight>
                  <a:srgbClr val="F8F8F8"/>
                </a:highlight>
              </a:rPr>
              <a:t> an example of each report result</a:t>
            </a:r>
            <a:endParaRPr sz="1050">
              <a:solidFill>
                <a:schemeClr val="dk1"/>
              </a:solidFill>
              <a:highlight>
                <a:srgbClr val="F8F8F8"/>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ae8efff14a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ae8efff14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100"/>
              </a:spcAft>
              <a:buClr>
                <a:schemeClr val="dk1"/>
              </a:buClr>
              <a:buSzPts val="1100"/>
              <a:buFont typeface="Arial"/>
              <a:buNone/>
            </a:pPr>
            <a:r>
              <a:rPr lang="en-GB" sz="1050">
                <a:solidFill>
                  <a:schemeClr val="dk1"/>
                </a:solidFill>
                <a:highlight>
                  <a:srgbClr val="F8F8F8"/>
                </a:highlight>
              </a:rPr>
              <a:t>group introduction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a:solidFill>
                  <a:schemeClr val="dk1"/>
                </a:solidFill>
                <a:highlight>
                  <a:srgbClr val="F8F8F8"/>
                </a:highlight>
              </a:rPr>
              <a:t> brief description of the case study</a:t>
            </a:r>
            <a:endParaRPr sz="700">
              <a:solidFill>
                <a:srgbClr val="666666"/>
              </a:solidFill>
            </a:endParaRPr>
          </a:p>
          <a:p>
            <a:pPr marL="0" lvl="0" indent="0" algn="l" rtl="0">
              <a:lnSpc>
                <a:spcPct val="115000"/>
              </a:lnSpc>
              <a:spcBef>
                <a:spcPts val="1100"/>
              </a:spcBef>
              <a:spcAft>
                <a:spcPts val="0"/>
              </a:spcAft>
              <a:buClr>
                <a:schemeClr val="dk1"/>
              </a:buClr>
              <a:buSzPts val="1100"/>
              <a:buFont typeface="Arial"/>
              <a:buNone/>
            </a:pPr>
            <a:endParaRPr sz="900">
              <a:solidFill>
                <a:srgbClr val="595959"/>
              </a:solidFill>
              <a:latin typeface="Lato"/>
              <a:ea typeface="Lato"/>
              <a:cs typeface="Lato"/>
              <a:sym typeface="Lato"/>
            </a:endParaRPr>
          </a:p>
          <a:p>
            <a:pPr marL="0" lvl="0" indent="0" algn="l" rtl="0">
              <a:spcBef>
                <a:spcPts val="16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100"/>
              </a:spcAft>
              <a:buNone/>
            </a:pPr>
            <a:r>
              <a:rPr lang="en-GB" sz="1050">
                <a:solidFill>
                  <a:schemeClr val="dk1"/>
                </a:solidFill>
                <a:highlight>
                  <a:srgbClr val="F8F8F8"/>
                </a:highlight>
              </a:rPr>
              <a:t> brief description of the case study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ae8efff14a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ae8efff14a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10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100"/>
              </a:spcAft>
              <a:buClr>
                <a:schemeClr val="dk1"/>
              </a:buClr>
              <a:buSzPts val="1100"/>
              <a:buFont typeface="Arial"/>
              <a:buNone/>
            </a:pPr>
            <a:r>
              <a:rPr lang="en-GB" sz="1050">
                <a:solidFill>
                  <a:schemeClr val="dk1"/>
                </a:solidFill>
                <a:highlight>
                  <a:srgbClr val="F8F8F8"/>
                </a:highlight>
              </a:rPr>
              <a:t>assumptions you made about the case study that informed your design decisions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100"/>
              </a:spcAft>
              <a:buClr>
                <a:schemeClr val="dk1"/>
              </a:buClr>
              <a:buSzPts val="1100"/>
              <a:buFont typeface="Arial"/>
              <a:buNone/>
            </a:pPr>
            <a:r>
              <a:rPr lang="en-GB" sz="1050">
                <a:solidFill>
                  <a:schemeClr val="dk1"/>
                </a:solidFill>
                <a:highlight>
                  <a:srgbClr val="F8F8F8"/>
                </a:highlight>
              </a:rPr>
              <a:t>the finalized ERD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bad9e86fb9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1bad9e86fb9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100"/>
              </a:spcAft>
              <a:buClr>
                <a:schemeClr val="dk1"/>
              </a:buClr>
              <a:buSzPts val="1100"/>
              <a:buFont typeface="Arial"/>
              <a:buNone/>
            </a:pPr>
            <a:r>
              <a:rPr lang="en-GB" sz="1050">
                <a:solidFill>
                  <a:schemeClr val="dk1"/>
                </a:solidFill>
                <a:highlight>
                  <a:srgbClr val="F8F8F8"/>
                </a:highlight>
              </a:rPr>
              <a:t>the finalized ERD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f88252dc4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50">
                <a:solidFill>
                  <a:schemeClr val="dk1"/>
                </a:solidFill>
                <a:highlight>
                  <a:srgbClr val="F8F8F8"/>
                </a:highlight>
              </a:rPr>
              <a:t> a description of the reports you decided to generate</a:t>
            </a:r>
            <a:endParaRPr sz="1050">
              <a:solidFill>
                <a:schemeClr val="dk1"/>
              </a:solidFill>
              <a:highlight>
                <a:srgbClr val="F8F8F8"/>
              </a:highlight>
            </a:endParaRPr>
          </a:p>
          <a:p>
            <a:pPr marL="0" lvl="0" indent="0" algn="l" rtl="0">
              <a:lnSpc>
                <a:spcPct val="115000"/>
              </a:lnSpc>
              <a:spcBef>
                <a:spcPts val="1100"/>
              </a:spcBef>
              <a:spcAft>
                <a:spcPts val="1100"/>
              </a:spcAft>
              <a:buClr>
                <a:schemeClr val="dk1"/>
              </a:buClr>
              <a:buSzPts val="1100"/>
              <a:buFont typeface="Arial"/>
              <a:buNone/>
            </a:pPr>
            <a:r>
              <a:rPr lang="en-GB" sz="1050">
                <a:solidFill>
                  <a:schemeClr val="dk1"/>
                </a:solidFill>
                <a:highlight>
                  <a:srgbClr val="F8F8F8"/>
                </a:highlight>
              </a:rPr>
              <a:t> an example of each report result</a:t>
            </a:r>
            <a:endParaRPr sz="1050">
              <a:solidFill>
                <a:schemeClr val="dk1"/>
              </a:solidFill>
              <a:highlight>
                <a:srgbClr val="F8F8F8"/>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10.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14.jp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613100" cy="9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Outland Adventures</a:t>
            </a:r>
            <a:endParaRPr sz="4800">
              <a:solidFill>
                <a:srgbClr val="000000"/>
              </a:solidFill>
            </a:endParaRPr>
          </a:p>
          <a:p>
            <a:pPr marL="0" lvl="0" indent="0" algn="l" rtl="0">
              <a:spcBef>
                <a:spcPts val="0"/>
              </a:spcBef>
              <a:spcAft>
                <a:spcPts val="0"/>
              </a:spcAft>
              <a:buNone/>
            </a:pPr>
            <a:endParaRPr sz="4800">
              <a:solidFill>
                <a:srgbClr val="000000"/>
              </a:solidFill>
            </a:endParaRPr>
          </a:p>
        </p:txBody>
      </p:sp>
      <p:sp>
        <p:nvSpPr>
          <p:cNvPr id="177" name="Google Shape;177;p18"/>
          <p:cNvSpPr/>
          <p:nvPr/>
        </p:nvSpPr>
        <p:spPr>
          <a:xfrm>
            <a:off x="219700" y="155075"/>
            <a:ext cx="2411700" cy="252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6588250" y="107175"/>
            <a:ext cx="2411700" cy="252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txBox="1">
            <a:spLocks noGrp="1"/>
          </p:cNvSpPr>
          <p:nvPr>
            <p:ph type="subTitle" idx="1"/>
          </p:nvPr>
        </p:nvSpPr>
        <p:spPr>
          <a:xfrm>
            <a:off x="2337013" y="-83903"/>
            <a:ext cx="4890900" cy="5412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GB" sz="1200">
                <a:solidFill>
                  <a:srgbClr val="000000"/>
                </a:solidFill>
                <a:latin typeface="Raleway"/>
                <a:ea typeface="Raleway"/>
                <a:cs typeface="Raleway"/>
                <a:sym typeface="Raleway"/>
              </a:rPr>
              <a:t>Shayla Bradley — Patrick Ellis — Yawa Hallo — Abigail Klein</a:t>
            </a:r>
            <a:endParaRPr sz="1400" b="1">
              <a:latin typeface="Raleway"/>
              <a:ea typeface="Raleway"/>
              <a:cs typeface="Raleway"/>
              <a:sym typeface="Raleway"/>
            </a:endParaRPr>
          </a:p>
        </p:txBody>
      </p:sp>
      <p:sp>
        <p:nvSpPr>
          <p:cNvPr id="180" name="Google Shape;180;p18"/>
          <p:cNvSpPr txBox="1"/>
          <p:nvPr/>
        </p:nvSpPr>
        <p:spPr>
          <a:xfrm>
            <a:off x="805650" y="2049825"/>
            <a:ext cx="5914800" cy="400200"/>
          </a:xfrm>
          <a:prstGeom prst="rect">
            <a:avLst/>
          </a:prstGeom>
          <a:noFill/>
          <a:ln>
            <a:noFill/>
          </a:ln>
        </p:spPr>
        <p:txBody>
          <a:bodyPr spcFirstLastPara="1" wrap="square" lIns="90000" tIns="91425" rIns="91425" bIns="91425" anchor="t" anchorCtr="0">
            <a:spAutoFit/>
          </a:bodyPr>
          <a:lstStyle/>
          <a:p>
            <a:pPr marL="0" lvl="0" indent="0" algn="l" rtl="0">
              <a:lnSpc>
                <a:spcPct val="115000"/>
              </a:lnSpc>
              <a:spcBef>
                <a:spcPts val="0"/>
              </a:spcBef>
              <a:spcAft>
                <a:spcPts val="0"/>
              </a:spcAft>
              <a:buNone/>
            </a:pPr>
            <a:r>
              <a:rPr lang="en-GB">
                <a:solidFill>
                  <a:srgbClr val="999999"/>
                </a:solidFill>
                <a:latin typeface="Raleway"/>
                <a:ea typeface="Raleway"/>
                <a:cs typeface="Raleway"/>
                <a:sym typeface="Raleway"/>
              </a:rPr>
              <a:t>Case Study Project: Problem Exploration, Explanation, and Solutions</a:t>
            </a:r>
            <a:endParaRPr>
              <a:solidFill>
                <a:srgbClr val="999999"/>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2"/>
        <p:cNvGrpSpPr/>
        <p:nvPr/>
      </p:nvGrpSpPr>
      <p:grpSpPr>
        <a:xfrm>
          <a:off x="0" y="0"/>
          <a:ext cx="0" cy="0"/>
          <a:chOff x="0" y="0"/>
          <a:chExt cx="0" cy="0"/>
        </a:xfrm>
      </p:grpSpPr>
      <p:sp>
        <p:nvSpPr>
          <p:cNvPr id="303" name="Google Shape;303;p27"/>
          <p:cNvSpPr/>
          <p:nvPr/>
        </p:nvSpPr>
        <p:spPr>
          <a:xfrm>
            <a:off x="5475" y="5475"/>
            <a:ext cx="4566600" cy="5143500"/>
          </a:xfrm>
          <a:prstGeom prst="rect">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txBox="1">
            <a:spLocks noGrp="1"/>
          </p:cNvSpPr>
          <p:nvPr>
            <p:ph type="title"/>
          </p:nvPr>
        </p:nvSpPr>
        <p:spPr>
          <a:xfrm>
            <a:off x="730000" y="1318650"/>
            <a:ext cx="33009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FF9900"/>
                </a:solidFill>
              </a:rPr>
              <a:t>Report #1: </a:t>
            </a:r>
            <a:endParaRPr sz="1800">
              <a:solidFill>
                <a:srgbClr val="FF9900"/>
              </a:solidFill>
            </a:endParaRPr>
          </a:p>
          <a:p>
            <a:pPr marL="0" lvl="0" indent="0" algn="l" rtl="0">
              <a:spcBef>
                <a:spcPts val="0"/>
              </a:spcBef>
              <a:spcAft>
                <a:spcPts val="0"/>
              </a:spcAft>
              <a:buNone/>
            </a:pPr>
            <a:r>
              <a:rPr lang="en-GB" sz="1800">
                <a:solidFill>
                  <a:srgbClr val="FF9900"/>
                </a:solidFill>
              </a:rPr>
              <a:t>Equipment Sales</a:t>
            </a:r>
            <a:endParaRPr sz="2300">
              <a:solidFill>
                <a:srgbClr val="FF9900"/>
              </a:solidFill>
            </a:endParaRPr>
          </a:p>
        </p:txBody>
      </p:sp>
      <p:sp>
        <p:nvSpPr>
          <p:cNvPr id="305" name="Google Shape;305;p27"/>
          <p:cNvSpPr txBox="1">
            <a:spLocks noGrp="1"/>
          </p:cNvSpPr>
          <p:nvPr>
            <p:ph type="body" idx="2"/>
          </p:nvPr>
        </p:nvSpPr>
        <p:spPr>
          <a:xfrm>
            <a:off x="730000" y="2012050"/>
            <a:ext cx="3213300" cy="26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b="1">
                <a:solidFill>
                  <a:srgbClr val="000000"/>
                </a:solidFill>
              </a:rPr>
              <a:t>Do enough customers buy equipment to keep equipment sales?</a:t>
            </a:r>
            <a:endParaRPr sz="1000" b="1">
              <a:solidFill>
                <a:srgbClr val="000000"/>
              </a:solidFill>
            </a:endParaRPr>
          </a:p>
          <a:p>
            <a:pPr marL="0" lvl="0" indent="0" algn="l" rtl="0">
              <a:lnSpc>
                <a:spcPct val="100000"/>
              </a:lnSpc>
              <a:spcBef>
                <a:spcPts val="1600"/>
              </a:spcBef>
              <a:spcAft>
                <a:spcPts val="0"/>
              </a:spcAft>
              <a:buNone/>
            </a:pPr>
            <a:r>
              <a:rPr lang="en-GB" sz="1000">
                <a:solidFill>
                  <a:srgbClr val="000000"/>
                </a:solidFill>
              </a:rPr>
              <a:t>By joining the equipment and customer order tables we can print a report of all equipment sold and rented to customers.</a:t>
            </a:r>
            <a:br>
              <a:rPr lang="en-GB" sz="1000">
                <a:solidFill>
                  <a:srgbClr val="000000"/>
                </a:solidFill>
              </a:rPr>
            </a:br>
            <a:br>
              <a:rPr lang="en-GB" sz="1000">
                <a:solidFill>
                  <a:srgbClr val="000000"/>
                </a:solidFill>
              </a:rPr>
            </a:br>
            <a:r>
              <a:rPr lang="en-GB" sz="1000">
                <a:solidFill>
                  <a:srgbClr val="000000"/>
                </a:solidFill>
              </a:rPr>
              <a:t>We assumed that displaying the difference between rental profits and purchase profits would help Blythe and Jim see if equipment sales are worth keeping.</a:t>
            </a:r>
            <a:endParaRPr sz="10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r>
              <a:rPr lang="en-GB" sz="1000">
                <a:solidFill>
                  <a:srgbClr val="000000"/>
                </a:solidFill>
              </a:rPr>
              <a:t>From the results it’s clear that keeping equipment sales would be beneficial because of how much more profit it generates compared to rental profits.</a:t>
            </a:r>
            <a:endParaRPr sz="1000">
              <a:solidFill>
                <a:srgbClr val="000000"/>
              </a:solidFill>
            </a:endParaRPr>
          </a:p>
          <a:p>
            <a:pPr marL="0" lvl="0" indent="0" algn="l" rtl="0">
              <a:spcBef>
                <a:spcPts val="0"/>
              </a:spcBef>
              <a:spcAft>
                <a:spcPts val="1600"/>
              </a:spcAft>
              <a:buNone/>
            </a:pPr>
            <a:endParaRPr/>
          </a:p>
        </p:txBody>
      </p:sp>
      <p:sp>
        <p:nvSpPr>
          <p:cNvPr id="306" name="Google Shape;306;p27"/>
          <p:cNvSpPr txBox="1">
            <a:spLocks noGrp="1"/>
          </p:cNvSpPr>
          <p:nvPr>
            <p:ph type="title"/>
          </p:nvPr>
        </p:nvSpPr>
        <p:spPr>
          <a:xfrm>
            <a:off x="4795075" y="692875"/>
            <a:ext cx="3300900" cy="43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000000"/>
                </a:solidFill>
              </a:rPr>
              <a:t>Results</a:t>
            </a:r>
            <a:endParaRPr sz="1800"/>
          </a:p>
        </p:txBody>
      </p:sp>
      <p:sp>
        <p:nvSpPr>
          <p:cNvPr id="307" name="Google Shape;307;p27"/>
          <p:cNvSpPr/>
          <p:nvPr/>
        </p:nvSpPr>
        <p:spPr>
          <a:xfrm>
            <a:off x="824500" y="1190950"/>
            <a:ext cx="778800" cy="51600"/>
          </a:xfrm>
          <a:prstGeom prst="rect">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08" name="Google Shape;308;p27"/>
          <p:cNvSpPr/>
          <p:nvPr/>
        </p:nvSpPr>
        <p:spPr>
          <a:xfrm>
            <a:off x="1202400" y="1190950"/>
            <a:ext cx="400800" cy="5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9" name="Google Shape;309;p27" descr="Image"/>
          <p:cNvPicPr preferRelativeResize="0"/>
          <p:nvPr/>
        </p:nvPicPr>
        <p:blipFill>
          <a:blip r:embed="rId3">
            <a:alphaModFix/>
          </a:blip>
          <a:stretch>
            <a:fillRect/>
          </a:stretch>
        </p:blipFill>
        <p:spPr>
          <a:xfrm>
            <a:off x="4882525" y="3733425"/>
            <a:ext cx="2926700" cy="1263000"/>
          </a:xfrm>
          <a:prstGeom prst="rect">
            <a:avLst/>
          </a:prstGeom>
          <a:noFill/>
          <a:ln>
            <a:noFill/>
          </a:ln>
        </p:spPr>
      </p:pic>
      <p:pic>
        <p:nvPicPr>
          <p:cNvPr id="310" name="Google Shape;310;p27"/>
          <p:cNvPicPr preferRelativeResize="0"/>
          <p:nvPr/>
        </p:nvPicPr>
        <p:blipFill rotWithShape="1">
          <a:blip r:embed="rId4">
            <a:alphaModFix/>
          </a:blip>
          <a:srcRect t="289"/>
          <a:stretch/>
        </p:blipFill>
        <p:spPr>
          <a:xfrm>
            <a:off x="4882525" y="1126675"/>
            <a:ext cx="1914150" cy="2544975"/>
          </a:xfrm>
          <a:prstGeom prst="rect">
            <a:avLst/>
          </a:prstGeom>
          <a:noFill/>
          <a:ln>
            <a:noFill/>
          </a:ln>
        </p:spPr>
      </p:pic>
      <p:pic>
        <p:nvPicPr>
          <p:cNvPr id="311" name="Google Shape;311;p27"/>
          <p:cNvPicPr preferRelativeResize="0"/>
          <p:nvPr/>
        </p:nvPicPr>
        <p:blipFill>
          <a:blip r:embed="rId5">
            <a:alphaModFix/>
          </a:blip>
          <a:stretch>
            <a:fillRect/>
          </a:stretch>
        </p:blipFill>
        <p:spPr>
          <a:xfrm>
            <a:off x="6864875" y="1126675"/>
            <a:ext cx="1992750" cy="2544975"/>
          </a:xfrm>
          <a:prstGeom prst="rect">
            <a:avLst/>
          </a:prstGeom>
          <a:noFill/>
          <a:ln>
            <a:noFill/>
          </a:ln>
        </p:spPr>
      </p:pic>
      <p:pic>
        <p:nvPicPr>
          <p:cNvPr id="312" name="Google Shape;312;p27" descr="Image"/>
          <p:cNvPicPr preferRelativeResize="0"/>
          <p:nvPr/>
        </p:nvPicPr>
        <p:blipFill rotWithShape="1">
          <a:blip r:embed="rId3">
            <a:alphaModFix/>
          </a:blip>
          <a:srcRect l="65952" t="34019"/>
          <a:stretch/>
        </p:blipFill>
        <p:spPr>
          <a:xfrm>
            <a:off x="7744475" y="3733425"/>
            <a:ext cx="1113150" cy="1263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8"/>
          <p:cNvSpPr/>
          <p:nvPr/>
        </p:nvSpPr>
        <p:spPr>
          <a:xfrm>
            <a:off x="5475" y="5475"/>
            <a:ext cx="4566600" cy="5143500"/>
          </a:xfrm>
          <a:prstGeom prst="rect">
            <a:avLst/>
          </a:prstGeom>
          <a:solidFill>
            <a:srgbClr val="D9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txBox="1">
            <a:spLocks noGrp="1"/>
          </p:cNvSpPr>
          <p:nvPr>
            <p:ph type="title"/>
          </p:nvPr>
        </p:nvSpPr>
        <p:spPr>
          <a:xfrm>
            <a:off x="730000" y="1318650"/>
            <a:ext cx="33009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chemeClr val="accent5"/>
                </a:solidFill>
              </a:rPr>
              <a:t>Report #2: </a:t>
            </a:r>
            <a:endParaRPr sz="1800">
              <a:solidFill>
                <a:schemeClr val="accent5"/>
              </a:solidFill>
            </a:endParaRPr>
          </a:p>
          <a:p>
            <a:pPr marL="0" lvl="0" indent="0" algn="l" rtl="0">
              <a:spcBef>
                <a:spcPts val="0"/>
              </a:spcBef>
              <a:spcAft>
                <a:spcPts val="0"/>
              </a:spcAft>
              <a:buNone/>
            </a:pPr>
            <a:r>
              <a:rPr lang="en-GB" sz="1800">
                <a:solidFill>
                  <a:schemeClr val="accent5"/>
                </a:solidFill>
              </a:rPr>
              <a:t>Booking Trends</a:t>
            </a:r>
            <a:endParaRPr sz="1800">
              <a:solidFill>
                <a:schemeClr val="accent5"/>
              </a:solidFill>
            </a:endParaRPr>
          </a:p>
          <a:p>
            <a:pPr marL="0" lvl="0" indent="0" algn="l" rtl="0">
              <a:spcBef>
                <a:spcPts val="0"/>
              </a:spcBef>
              <a:spcAft>
                <a:spcPts val="0"/>
              </a:spcAft>
              <a:buNone/>
            </a:pPr>
            <a:endParaRPr sz="1800">
              <a:solidFill>
                <a:schemeClr val="accent5"/>
              </a:solidFill>
            </a:endParaRPr>
          </a:p>
        </p:txBody>
      </p:sp>
      <p:sp>
        <p:nvSpPr>
          <p:cNvPr id="319" name="Google Shape;319;p28"/>
          <p:cNvSpPr txBox="1">
            <a:spLocks noGrp="1"/>
          </p:cNvSpPr>
          <p:nvPr>
            <p:ph type="body" idx="2"/>
          </p:nvPr>
        </p:nvSpPr>
        <p:spPr>
          <a:xfrm>
            <a:off x="730000" y="2012050"/>
            <a:ext cx="3213300" cy="302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b="1">
                <a:solidFill>
                  <a:srgbClr val="000000"/>
                </a:solidFill>
              </a:rPr>
              <a:t>So far, Outland Adventures has conducted treks in Africa, Asia, and Southern Europe. Is there anyone of those locations that has a downward trend in bookings?</a:t>
            </a:r>
            <a:endParaRPr sz="1000" b="1">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spcBef>
                <a:spcPts val="0"/>
              </a:spcBef>
              <a:spcAft>
                <a:spcPts val="0"/>
              </a:spcAft>
              <a:buNone/>
            </a:pPr>
            <a:r>
              <a:rPr lang="en-GB" sz="1000">
                <a:solidFill>
                  <a:srgbClr val="000000"/>
                </a:solidFill>
              </a:rPr>
              <a:t>The report displays all bookings by location and a count function is used to calculate the total number of bookings by location.</a:t>
            </a:r>
            <a:endParaRPr sz="1000">
              <a:solidFill>
                <a:srgbClr val="000000"/>
              </a:solidFill>
            </a:endParaRPr>
          </a:p>
          <a:p>
            <a:pPr marL="0" lvl="0" indent="0" algn="l" rtl="0">
              <a:spcBef>
                <a:spcPts val="0"/>
              </a:spcBef>
              <a:spcAft>
                <a:spcPts val="0"/>
              </a:spcAft>
              <a:buNone/>
            </a:pPr>
            <a:endParaRPr sz="1000">
              <a:solidFill>
                <a:srgbClr val="000000"/>
              </a:solidFill>
            </a:endParaRPr>
          </a:p>
          <a:p>
            <a:pPr marL="0" lvl="0" indent="0" algn="l" rtl="0">
              <a:spcBef>
                <a:spcPts val="0"/>
              </a:spcBef>
              <a:spcAft>
                <a:spcPts val="0"/>
              </a:spcAft>
              <a:buNone/>
            </a:pPr>
            <a:r>
              <a:rPr lang="en-GB" sz="1000">
                <a:solidFill>
                  <a:srgbClr val="000000"/>
                </a:solidFill>
              </a:rPr>
              <a:t>We assumed that calculating the amount of bookings would make it easy to identify booking trends. With these results Blythe and Jim can identify which locations are the least popular.</a:t>
            </a:r>
            <a:endParaRPr sz="10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spcBef>
                <a:spcPts val="0"/>
              </a:spcBef>
              <a:spcAft>
                <a:spcPts val="1600"/>
              </a:spcAft>
              <a:buNone/>
            </a:pPr>
            <a:endParaRPr/>
          </a:p>
        </p:txBody>
      </p:sp>
      <p:sp>
        <p:nvSpPr>
          <p:cNvPr id="320" name="Google Shape;320;p28"/>
          <p:cNvSpPr txBox="1">
            <a:spLocks noGrp="1"/>
          </p:cNvSpPr>
          <p:nvPr>
            <p:ph type="title"/>
          </p:nvPr>
        </p:nvSpPr>
        <p:spPr>
          <a:xfrm>
            <a:off x="4804825" y="696300"/>
            <a:ext cx="3300900" cy="43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000000"/>
                </a:solidFill>
              </a:rPr>
              <a:t>Results</a:t>
            </a:r>
            <a:endParaRPr sz="1800"/>
          </a:p>
        </p:txBody>
      </p:sp>
      <p:sp>
        <p:nvSpPr>
          <p:cNvPr id="321" name="Google Shape;321;p28"/>
          <p:cNvSpPr/>
          <p:nvPr/>
        </p:nvSpPr>
        <p:spPr>
          <a:xfrm>
            <a:off x="824500" y="1190950"/>
            <a:ext cx="778800" cy="51600"/>
          </a:xfrm>
          <a:prstGeom prst="rect">
            <a:avLst/>
          </a:prstGeom>
          <a:solidFill>
            <a:srgbClr val="308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22" name="Google Shape;322;p28"/>
          <p:cNvSpPr/>
          <p:nvPr/>
        </p:nvSpPr>
        <p:spPr>
          <a:xfrm>
            <a:off x="1202400" y="1190950"/>
            <a:ext cx="400800" cy="5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3" name="Google Shape;323;p28"/>
          <p:cNvPicPr preferRelativeResize="0"/>
          <p:nvPr/>
        </p:nvPicPr>
        <p:blipFill>
          <a:blip r:embed="rId3">
            <a:alphaModFix/>
          </a:blip>
          <a:stretch>
            <a:fillRect/>
          </a:stretch>
        </p:blipFill>
        <p:spPr>
          <a:xfrm>
            <a:off x="4892500" y="1128850"/>
            <a:ext cx="2384400" cy="3025500"/>
          </a:xfrm>
          <a:prstGeom prst="rect">
            <a:avLst/>
          </a:prstGeom>
          <a:noFill/>
          <a:ln>
            <a:noFill/>
          </a:ln>
        </p:spPr>
      </p:pic>
      <p:pic>
        <p:nvPicPr>
          <p:cNvPr id="324" name="Google Shape;324;p28"/>
          <p:cNvPicPr preferRelativeResize="0"/>
          <p:nvPr/>
        </p:nvPicPr>
        <p:blipFill>
          <a:blip r:embed="rId4">
            <a:alphaModFix/>
          </a:blip>
          <a:stretch>
            <a:fillRect/>
          </a:stretch>
        </p:blipFill>
        <p:spPr>
          <a:xfrm>
            <a:off x="4892500" y="4200700"/>
            <a:ext cx="2384400" cy="643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9"/>
          <p:cNvSpPr/>
          <p:nvPr/>
        </p:nvSpPr>
        <p:spPr>
          <a:xfrm>
            <a:off x="5475" y="5475"/>
            <a:ext cx="4566600" cy="5143500"/>
          </a:xfrm>
          <a:prstGeom prst="rect">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txBox="1">
            <a:spLocks noGrp="1"/>
          </p:cNvSpPr>
          <p:nvPr>
            <p:ph type="title"/>
          </p:nvPr>
        </p:nvSpPr>
        <p:spPr>
          <a:xfrm>
            <a:off x="730000" y="1318650"/>
            <a:ext cx="33009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38761D"/>
                </a:solidFill>
              </a:rPr>
              <a:t>Report #3: </a:t>
            </a:r>
            <a:endParaRPr sz="1800">
              <a:solidFill>
                <a:srgbClr val="38761D"/>
              </a:solidFill>
            </a:endParaRPr>
          </a:p>
          <a:p>
            <a:pPr marL="0" lvl="0" indent="0" algn="l" rtl="0">
              <a:spcBef>
                <a:spcPts val="0"/>
              </a:spcBef>
              <a:spcAft>
                <a:spcPts val="0"/>
              </a:spcAft>
              <a:buNone/>
            </a:pPr>
            <a:r>
              <a:rPr lang="en-GB" sz="1800">
                <a:solidFill>
                  <a:srgbClr val="38761D"/>
                </a:solidFill>
              </a:rPr>
              <a:t>Out Of Date Inventory</a:t>
            </a:r>
            <a:endParaRPr sz="1800">
              <a:solidFill>
                <a:srgbClr val="38761D"/>
              </a:solidFill>
            </a:endParaRPr>
          </a:p>
          <a:p>
            <a:pPr marL="0" lvl="0" indent="0" algn="l" rtl="0">
              <a:spcBef>
                <a:spcPts val="0"/>
              </a:spcBef>
              <a:spcAft>
                <a:spcPts val="0"/>
              </a:spcAft>
              <a:buNone/>
            </a:pPr>
            <a:endParaRPr sz="1800">
              <a:solidFill>
                <a:srgbClr val="38761D"/>
              </a:solidFill>
            </a:endParaRPr>
          </a:p>
        </p:txBody>
      </p:sp>
      <p:sp>
        <p:nvSpPr>
          <p:cNvPr id="331" name="Google Shape;331;p29"/>
          <p:cNvSpPr txBox="1">
            <a:spLocks noGrp="1"/>
          </p:cNvSpPr>
          <p:nvPr>
            <p:ph type="body" idx="2"/>
          </p:nvPr>
        </p:nvSpPr>
        <p:spPr>
          <a:xfrm>
            <a:off x="730000" y="2012050"/>
            <a:ext cx="3213300" cy="302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b="1">
                <a:solidFill>
                  <a:srgbClr val="000000"/>
                </a:solidFill>
              </a:rPr>
              <a:t>Outland Adventures is a little concerned about the age of some of the inventory. Are there inventory items that are over five years old?</a:t>
            </a:r>
            <a:endParaRPr sz="1000" b="1">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r>
              <a:rPr lang="en-GB" sz="1000">
                <a:solidFill>
                  <a:srgbClr val="000000"/>
                </a:solidFill>
              </a:rPr>
              <a:t>By joining the equipment and supply_order table we created a table displaying equipment with an order date of over 5 years old.</a:t>
            </a:r>
            <a:endParaRPr sz="1000">
              <a:solidFill>
                <a:srgbClr val="000000"/>
              </a:solidFill>
            </a:endParaRPr>
          </a:p>
          <a:p>
            <a:pPr marL="0" lvl="0" indent="0" algn="l" rtl="0">
              <a:lnSpc>
                <a:spcPct val="100000"/>
              </a:lnSpc>
              <a:spcBef>
                <a:spcPts val="0"/>
              </a:spcBef>
              <a:spcAft>
                <a:spcPts val="0"/>
              </a:spcAft>
              <a:buNone/>
            </a:pPr>
            <a:endParaRPr sz="1000">
              <a:solidFill>
                <a:srgbClr val="000000"/>
              </a:solidFill>
            </a:endParaRPr>
          </a:p>
          <a:p>
            <a:pPr marL="0" lvl="0" indent="0" algn="l" rtl="0">
              <a:lnSpc>
                <a:spcPct val="100000"/>
              </a:lnSpc>
              <a:spcBef>
                <a:spcPts val="0"/>
              </a:spcBef>
              <a:spcAft>
                <a:spcPts val="0"/>
              </a:spcAft>
              <a:buNone/>
            </a:pPr>
            <a:r>
              <a:rPr lang="en-GB" sz="1000">
                <a:solidFill>
                  <a:srgbClr val="000000"/>
                </a:solidFill>
              </a:rPr>
              <a:t>The results show which equipment is out of date, so they can see how much equipment needs to be replaced. </a:t>
            </a:r>
            <a:endParaRPr/>
          </a:p>
        </p:txBody>
      </p:sp>
      <p:sp>
        <p:nvSpPr>
          <p:cNvPr id="332" name="Google Shape;332;p29"/>
          <p:cNvSpPr txBox="1">
            <a:spLocks noGrp="1"/>
          </p:cNvSpPr>
          <p:nvPr>
            <p:ph type="title"/>
          </p:nvPr>
        </p:nvSpPr>
        <p:spPr>
          <a:xfrm>
            <a:off x="4874097" y="312316"/>
            <a:ext cx="3300900" cy="43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000000"/>
                </a:solidFill>
              </a:rPr>
              <a:t>Results</a:t>
            </a:r>
            <a:endParaRPr sz="1800"/>
          </a:p>
        </p:txBody>
      </p:sp>
      <p:sp>
        <p:nvSpPr>
          <p:cNvPr id="333" name="Google Shape;333;p29"/>
          <p:cNvSpPr/>
          <p:nvPr/>
        </p:nvSpPr>
        <p:spPr>
          <a:xfrm>
            <a:off x="824500" y="1190950"/>
            <a:ext cx="778800" cy="51600"/>
          </a:xfrm>
          <a:prstGeom prst="rect">
            <a:avLst/>
          </a:prstGeom>
          <a:solidFill>
            <a:srgbClr val="0C34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34" name="Google Shape;334;p29"/>
          <p:cNvSpPr/>
          <p:nvPr/>
        </p:nvSpPr>
        <p:spPr>
          <a:xfrm>
            <a:off x="1202400" y="1190950"/>
            <a:ext cx="400800" cy="5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64F6FF30-C9CB-D1F1-64F5-3EA57D3438D6}"/>
              </a:ext>
            </a:extLst>
          </p:cNvPr>
          <p:cNvPicPr>
            <a:picLocks noChangeAspect="1"/>
          </p:cNvPicPr>
          <p:nvPr/>
        </p:nvPicPr>
        <p:blipFill>
          <a:blip r:embed="rId3"/>
          <a:stretch>
            <a:fillRect/>
          </a:stretch>
        </p:blipFill>
        <p:spPr>
          <a:xfrm>
            <a:off x="4874097" y="924834"/>
            <a:ext cx="3981450" cy="399666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0"/>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7200">
                <a:solidFill>
                  <a:srgbClr val="395260"/>
                </a:solidFill>
              </a:rPr>
              <a:t>Thank you.</a:t>
            </a:r>
            <a:endParaRPr sz="6600">
              <a:solidFill>
                <a:srgbClr val="395260"/>
              </a:solidFill>
            </a:endParaRPr>
          </a:p>
        </p:txBody>
      </p:sp>
      <p:sp>
        <p:nvSpPr>
          <p:cNvPr id="341" name="Google Shape;341;p30"/>
          <p:cNvSpPr/>
          <p:nvPr/>
        </p:nvSpPr>
        <p:spPr>
          <a:xfrm>
            <a:off x="824500" y="1168975"/>
            <a:ext cx="778800" cy="73500"/>
          </a:xfrm>
          <a:prstGeom prst="rect">
            <a:avLst/>
          </a:prstGeom>
          <a:solidFill>
            <a:srgbClr val="3952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42" name="Google Shape;342;p30"/>
          <p:cNvSpPr/>
          <p:nvPr/>
        </p:nvSpPr>
        <p:spPr>
          <a:xfrm>
            <a:off x="1202400" y="1168975"/>
            <a:ext cx="400800" cy="73500"/>
          </a:xfrm>
          <a:prstGeom prst="rect">
            <a:avLst/>
          </a:prstGeom>
          <a:solidFill>
            <a:srgbClr val="9DB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3" name="Google Shape;343;p30"/>
          <p:cNvPicPr preferRelativeResize="0"/>
          <p:nvPr/>
        </p:nvPicPr>
        <p:blipFill rotWithShape="1">
          <a:blip r:embed="rId3">
            <a:alphaModFix amt="70000"/>
          </a:blip>
          <a:srcRect t="82007"/>
          <a:stretch/>
        </p:blipFill>
        <p:spPr>
          <a:xfrm>
            <a:off x="0" y="4218050"/>
            <a:ext cx="9144000" cy="925450"/>
          </a:xfrm>
          <a:prstGeom prst="rect">
            <a:avLst/>
          </a:prstGeom>
          <a:noFill/>
          <a:ln>
            <a:noFill/>
          </a:ln>
        </p:spPr>
      </p:pic>
      <p:sp>
        <p:nvSpPr>
          <p:cNvPr id="344" name="Google Shape;344;p30"/>
          <p:cNvSpPr txBox="1"/>
          <p:nvPr/>
        </p:nvSpPr>
        <p:spPr>
          <a:xfrm>
            <a:off x="775800" y="4218050"/>
            <a:ext cx="8040600" cy="1462200"/>
          </a:xfrm>
          <a:prstGeom prst="rect">
            <a:avLst/>
          </a:prstGeom>
          <a:noFill/>
          <a:ln>
            <a:noFill/>
          </a:ln>
        </p:spPr>
        <p:txBody>
          <a:bodyPr spcFirstLastPara="1" wrap="square" lIns="91425" tIns="91425" rIns="91425" bIns="91425" anchor="t" anchorCtr="0">
            <a:spAutoFit/>
          </a:bodyPr>
          <a:lstStyle/>
          <a:p>
            <a:pPr marL="279400" lvl="0" indent="-279400" algn="l" rtl="0">
              <a:lnSpc>
                <a:spcPct val="200000"/>
              </a:lnSpc>
              <a:spcBef>
                <a:spcPts val="0"/>
              </a:spcBef>
              <a:spcAft>
                <a:spcPts val="0"/>
              </a:spcAft>
              <a:buNone/>
            </a:pPr>
            <a:r>
              <a:rPr lang="en-GB" sz="700" b="1">
                <a:solidFill>
                  <a:srgbClr val="819AC3"/>
                </a:solidFill>
                <a:latin typeface="Lato"/>
                <a:ea typeface="Lato"/>
                <a:cs typeface="Lato"/>
                <a:sym typeface="Lato"/>
              </a:rPr>
              <a:t>References</a:t>
            </a:r>
            <a:endParaRPr sz="700" b="1">
              <a:solidFill>
                <a:srgbClr val="819AC3"/>
              </a:solidFill>
              <a:latin typeface="Lato"/>
              <a:ea typeface="Lato"/>
              <a:cs typeface="Lato"/>
              <a:sym typeface="Lato"/>
            </a:endParaRPr>
          </a:p>
          <a:p>
            <a:pPr marL="279400" lvl="0" indent="-279400" algn="l" rtl="0">
              <a:lnSpc>
                <a:spcPct val="200000"/>
              </a:lnSpc>
              <a:spcBef>
                <a:spcPts val="0"/>
              </a:spcBef>
              <a:spcAft>
                <a:spcPts val="0"/>
              </a:spcAft>
              <a:buNone/>
            </a:pPr>
            <a:r>
              <a:rPr lang="en-GB" sz="700" b="1">
                <a:solidFill>
                  <a:srgbClr val="819AC3"/>
                </a:solidFill>
                <a:latin typeface="Lato"/>
                <a:ea typeface="Lato"/>
                <a:cs typeface="Lato"/>
                <a:sym typeface="Lato"/>
              </a:rPr>
              <a:t>Comeau, A. (2018). </a:t>
            </a:r>
            <a:r>
              <a:rPr lang="en-GB" sz="700" b="1" i="1">
                <a:solidFill>
                  <a:srgbClr val="819AC3"/>
                </a:solidFill>
                <a:latin typeface="Lato"/>
                <a:ea typeface="Lato"/>
                <a:cs typeface="Lato"/>
                <a:sym typeface="Lato"/>
              </a:rPr>
              <a:t>MySQL explained: Your step-by-step guide to database design</a:t>
            </a:r>
            <a:r>
              <a:rPr lang="en-GB" sz="700" b="1">
                <a:solidFill>
                  <a:srgbClr val="819AC3"/>
                </a:solidFill>
                <a:latin typeface="Lato"/>
                <a:ea typeface="Lato"/>
                <a:cs typeface="Lato"/>
                <a:sym typeface="Lato"/>
              </a:rPr>
              <a:t> (Revised edition). CA : OSTraining.</a:t>
            </a:r>
            <a:endParaRPr sz="700" b="1">
              <a:solidFill>
                <a:srgbClr val="819AC3"/>
              </a:solidFill>
              <a:latin typeface="Lato"/>
              <a:ea typeface="Lato"/>
              <a:cs typeface="Lato"/>
              <a:sym typeface="Lato"/>
            </a:endParaRPr>
          </a:p>
          <a:p>
            <a:pPr marL="279400" lvl="0" indent="-279400" algn="l" rtl="0">
              <a:lnSpc>
                <a:spcPct val="200000"/>
              </a:lnSpc>
              <a:spcBef>
                <a:spcPts val="0"/>
              </a:spcBef>
              <a:spcAft>
                <a:spcPts val="0"/>
              </a:spcAft>
              <a:buNone/>
            </a:pPr>
            <a:r>
              <a:rPr lang="en-GB" sz="700" b="1">
                <a:solidFill>
                  <a:srgbClr val="819AC3"/>
                </a:solidFill>
                <a:latin typeface="Lato"/>
                <a:ea typeface="Lato"/>
                <a:cs typeface="Lato"/>
                <a:sym typeface="Lato"/>
              </a:rPr>
              <a:t>Forta, B. (2020). </a:t>
            </a:r>
            <a:r>
              <a:rPr lang="en-GB" sz="700" b="1" i="1">
                <a:solidFill>
                  <a:srgbClr val="819AC3"/>
                </a:solidFill>
                <a:latin typeface="Lato"/>
                <a:ea typeface="Lato"/>
                <a:cs typeface="Lato"/>
                <a:sym typeface="Lato"/>
              </a:rPr>
              <a:t>Sams teach yourself SQL in 10 minutes</a:t>
            </a:r>
            <a:r>
              <a:rPr lang="en-GB" sz="700" b="1">
                <a:solidFill>
                  <a:srgbClr val="819AC3"/>
                </a:solidFill>
                <a:latin typeface="Lato"/>
                <a:ea typeface="Lato"/>
                <a:cs typeface="Lato"/>
                <a:sym typeface="Lato"/>
              </a:rPr>
              <a:t> (Fifth edition). Sams, Pearson Education.</a:t>
            </a:r>
            <a:endParaRPr sz="700" b="1">
              <a:solidFill>
                <a:srgbClr val="819AC3"/>
              </a:solidFill>
              <a:latin typeface="Lato"/>
              <a:ea typeface="Lato"/>
              <a:cs typeface="Lato"/>
              <a:sym typeface="Lato"/>
            </a:endParaRPr>
          </a:p>
          <a:p>
            <a:pPr marL="279400" lvl="0" indent="-279400" algn="l" rtl="0">
              <a:lnSpc>
                <a:spcPct val="200000"/>
              </a:lnSpc>
              <a:spcBef>
                <a:spcPts val="0"/>
              </a:spcBef>
              <a:spcAft>
                <a:spcPts val="0"/>
              </a:spcAft>
              <a:buNone/>
            </a:pPr>
            <a:r>
              <a:rPr lang="en-GB" sz="700" b="1" i="1">
                <a:solidFill>
                  <a:srgbClr val="819AC3"/>
                </a:solidFill>
                <a:latin typeface="Lato"/>
                <a:ea typeface="Lato"/>
                <a:cs typeface="Lato"/>
                <a:sym typeface="Lato"/>
              </a:rPr>
              <a:t>Python: How to get Current date and time or timestamp ? – thisPointer</a:t>
            </a:r>
            <a:r>
              <a:rPr lang="en-GB" sz="700" b="1">
                <a:solidFill>
                  <a:srgbClr val="819AC3"/>
                </a:solidFill>
                <a:latin typeface="Lato"/>
                <a:ea typeface="Lato"/>
                <a:cs typeface="Lato"/>
                <a:sym typeface="Lato"/>
              </a:rPr>
              <a:t>. (n.d.). Retrieved December 10, 2022, from https://thispointer.com/python-how-to-get-current-date-and-time-or-timestamp/</a:t>
            </a:r>
            <a:endParaRPr sz="700" b="1">
              <a:solidFill>
                <a:srgbClr val="819AC3"/>
              </a:solidFill>
              <a:latin typeface="Lato"/>
              <a:ea typeface="Lato"/>
              <a:cs typeface="Lato"/>
              <a:sym typeface="Lato"/>
            </a:endParaRPr>
          </a:p>
          <a:p>
            <a:pPr marL="279400" lvl="0" indent="-279400" algn="l" rtl="0">
              <a:lnSpc>
                <a:spcPct val="200000"/>
              </a:lnSpc>
              <a:spcBef>
                <a:spcPts val="0"/>
              </a:spcBef>
              <a:spcAft>
                <a:spcPts val="0"/>
              </a:spcAft>
              <a:buNone/>
            </a:pPr>
            <a:endParaRPr sz="1000" b="1">
              <a:solidFill>
                <a:srgbClr val="819AC3"/>
              </a:solidFill>
              <a:latin typeface="Lato"/>
              <a:ea typeface="Lato"/>
              <a:cs typeface="Lato"/>
              <a:sym typeface="Lato"/>
            </a:endParaRPr>
          </a:p>
          <a:p>
            <a:pPr marL="0" lvl="0" indent="0" algn="l" rtl="0">
              <a:spcBef>
                <a:spcPts val="0"/>
              </a:spcBef>
              <a:spcAft>
                <a:spcPts val="0"/>
              </a:spcAft>
              <a:buNone/>
            </a:pPr>
            <a:endParaRPr sz="700" b="1">
              <a:solidFill>
                <a:srgbClr val="819AC3"/>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67998"/>
        </a:solidFill>
        <a:effectLst/>
      </p:bgPr>
    </p:bg>
    <p:spTree>
      <p:nvGrpSpPr>
        <p:cNvPr id="1" name="Shape 184"/>
        <p:cNvGrpSpPr/>
        <p:nvPr/>
      </p:nvGrpSpPr>
      <p:grpSpPr>
        <a:xfrm>
          <a:off x="0" y="0"/>
          <a:ext cx="0" cy="0"/>
          <a:chOff x="0" y="0"/>
          <a:chExt cx="0" cy="0"/>
        </a:xfrm>
      </p:grpSpPr>
      <p:sp>
        <p:nvSpPr>
          <p:cNvPr id="185" name="Google Shape;185;p19"/>
          <p:cNvSpPr txBox="1">
            <a:spLocks noGrp="1"/>
          </p:cNvSpPr>
          <p:nvPr>
            <p:ph type="title"/>
          </p:nvPr>
        </p:nvSpPr>
        <p:spPr>
          <a:xfrm>
            <a:off x="734925" y="1353325"/>
            <a:ext cx="7021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Group Introduction</a:t>
            </a:r>
            <a:endParaRPr/>
          </a:p>
        </p:txBody>
      </p:sp>
      <p:sp>
        <p:nvSpPr>
          <p:cNvPr id="186" name="Google Shape;186;p19"/>
          <p:cNvSpPr txBox="1"/>
          <p:nvPr/>
        </p:nvSpPr>
        <p:spPr>
          <a:xfrm>
            <a:off x="785375" y="2078688"/>
            <a:ext cx="7617000" cy="164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200">
                <a:latin typeface="Lato"/>
                <a:ea typeface="Lato"/>
                <a:cs typeface="Lato"/>
                <a:sym typeface="Lato"/>
              </a:rPr>
              <a:t>This case study project was conducted by the </a:t>
            </a:r>
            <a:r>
              <a:rPr lang="en-GB" sz="1200">
                <a:solidFill>
                  <a:srgbClr val="EFEFEF"/>
                </a:solidFill>
                <a:latin typeface="Lato"/>
                <a:ea typeface="Lato"/>
                <a:cs typeface="Lato"/>
                <a:sym typeface="Lato"/>
              </a:rPr>
              <a:t>Silver Team</a:t>
            </a:r>
            <a:r>
              <a:rPr lang="en-GB" sz="1200">
                <a:latin typeface="Lato"/>
                <a:ea typeface="Lato"/>
                <a:cs typeface="Lato"/>
                <a:sym typeface="Lato"/>
              </a:rPr>
              <a:t> which consists of four members—Shayla Bradley, Patrick Ellis, Yawa Hallo, and Abigail Klein. </a:t>
            </a:r>
            <a:endParaRPr sz="1200">
              <a:latin typeface="Lato"/>
              <a:ea typeface="Lato"/>
              <a:cs typeface="Lato"/>
              <a:sym typeface="Lato"/>
            </a:endParaRPr>
          </a:p>
          <a:p>
            <a:pPr marL="0" lvl="0" indent="0" algn="l" rtl="0">
              <a:lnSpc>
                <a:spcPct val="115000"/>
              </a:lnSpc>
              <a:spcBef>
                <a:spcPts val="0"/>
              </a:spcBef>
              <a:spcAft>
                <a:spcPts val="0"/>
              </a:spcAft>
              <a:buNone/>
            </a:pPr>
            <a:endParaRPr sz="1200">
              <a:latin typeface="Lato"/>
              <a:ea typeface="Lato"/>
              <a:cs typeface="Lato"/>
              <a:sym typeface="Lato"/>
            </a:endParaRPr>
          </a:p>
          <a:p>
            <a:pPr marL="0" lvl="0" indent="0" algn="l" rtl="0">
              <a:lnSpc>
                <a:spcPct val="115000"/>
              </a:lnSpc>
              <a:spcBef>
                <a:spcPts val="0"/>
              </a:spcBef>
              <a:spcAft>
                <a:spcPts val="0"/>
              </a:spcAft>
              <a:buNone/>
            </a:pPr>
            <a:r>
              <a:rPr lang="en-GB" sz="1200">
                <a:latin typeface="Lato"/>
                <a:ea typeface="Lato"/>
                <a:cs typeface="Lato"/>
                <a:sym typeface="Lato"/>
              </a:rPr>
              <a:t>Out of the three case studies (Bacchus, Outland Adventures, and Willson Financial), Team Silver chose to explore the Outland Adventures (OA) Case Study. The team chose the OA case study because the story connected with each member and the problems were intriguing. Venture into the story yourself on the next slide →</a:t>
            </a:r>
            <a:endParaRPr sz="1200">
              <a:latin typeface="Lato"/>
              <a:ea typeface="Lato"/>
              <a:cs typeface="Lato"/>
              <a:sym typeface="Lato"/>
            </a:endParaRPr>
          </a:p>
          <a:p>
            <a:pPr marL="0" lvl="0" indent="0" algn="l" rtl="0">
              <a:spcBef>
                <a:spcPts val="0"/>
              </a:spcBef>
              <a:spcAft>
                <a:spcPts val="0"/>
              </a:spcAft>
              <a:buNone/>
            </a:pPr>
            <a:endParaRPr sz="1200">
              <a:latin typeface="Lato"/>
              <a:ea typeface="Lato"/>
              <a:cs typeface="Lato"/>
              <a:sym typeface="Lato"/>
            </a:endParaRPr>
          </a:p>
        </p:txBody>
      </p:sp>
      <p:sp>
        <p:nvSpPr>
          <p:cNvPr id="187" name="Google Shape;187;p19"/>
          <p:cNvSpPr/>
          <p:nvPr/>
        </p:nvSpPr>
        <p:spPr>
          <a:xfrm>
            <a:off x="785375" y="3979250"/>
            <a:ext cx="879900" cy="327900"/>
          </a:xfrm>
          <a:prstGeom prst="rect">
            <a:avLst/>
          </a:prstGeom>
          <a:solidFill>
            <a:srgbClr val="667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19"/>
          <p:cNvPicPr preferRelativeResize="0"/>
          <p:nvPr/>
        </p:nvPicPr>
        <p:blipFill rotWithShape="1">
          <a:blip r:embed="rId3">
            <a:alphaModFix amt="54000"/>
          </a:blip>
          <a:srcRect t="50240" b="17695"/>
          <a:stretch/>
        </p:blipFill>
        <p:spPr>
          <a:xfrm>
            <a:off x="21875" y="3848050"/>
            <a:ext cx="9144003" cy="1295449"/>
          </a:xfrm>
          <a:prstGeom prst="rect">
            <a:avLst/>
          </a:prstGeom>
          <a:noFill/>
          <a:ln>
            <a:noFill/>
          </a:ln>
        </p:spPr>
      </p:pic>
      <p:sp>
        <p:nvSpPr>
          <p:cNvPr id="189" name="Google Shape;189;p19"/>
          <p:cNvSpPr/>
          <p:nvPr/>
        </p:nvSpPr>
        <p:spPr>
          <a:xfrm>
            <a:off x="8264100" y="0"/>
            <a:ext cx="879900" cy="611400"/>
          </a:xfrm>
          <a:prstGeom prst="rect">
            <a:avLst/>
          </a:prstGeom>
          <a:solidFill>
            <a:srgbClr val="667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a:off x="824500" y="1190950"/>
            <a:ext cx="778800" cy="51600"/>
          </a:xfrm>
          <a:prstGeom prst="rect">
            <a:avLst/>
          </a:prstGeom>
          <a:solidFill>
            <a:srgbClr val="3952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91" name="Google Shape;191;p19"/>
          <p:cNvSpPr/>
          <p:nvPr/>
        </p:nvSpPr>
        <p:spPr>
          <a:xfrm>
            <a:off x="1202400" y="1190950"/>
            <a:ext cx="400800" cy="51600"/>
          </a:xfrm>
          <a:prstGeom prst="rect">
            <a:avLst/>
          </a:prstGeom>
          <a:solidFill>
            <a:srgbClr val="9DB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24250" y="1222300"/>
            <a:ext cx="38934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Outland Adventures</a:t>
            </a:r>
            <a:endParaRPr b="0"/>
          </a:p>
        </p:txBody>
      </p:sp>
      <p:pic>
        <p:nvPicPr>
          <p:cNvPr id="197" name="Google Shape;197;p20"/>
          <p:cNvPicPr preferRelativeResize="0"/>
          <p:nvPr/>
        </p:nvPicPr>
        <p:blipFill rotWithShape="1">
          <a:blip r:embed="rId3">
            <a:alphaModFix/>
          </a:blip>
          <a:srcRect l="9696" r="54603" b="980"/>
          <a:stretch/>
        </p:blipFill>
        <p:spPr>
          <a:xfrm>
            <a:off x="5176938" y="1585425"/>
            <a:ext cx="1973632" cy="3262599"/>
          </a:xfrm>
          <a:prstGeom prst="rect">
            <a:avLst/>
          </a:prstGeom>
          <a:noFill/>
          <a:ln>
            <a:noFill/>
          </a:ln>
        </p:spPr>
      </p:pic>
      <p:pic>
        <p:nvPicPr>
          <p:cNvPr id="198" name="Google Shape;198;p20"/>
          <p:cNvPicPr preferRelativeResize="0"/>
          <p:nvPr/>
        </p:nvPicPr>
        <p:blipFill rotWithShape="1">
          <a:blip r:embed="rId4">
            <a:alphaModFix/>
          </a:blip>
          <a:srcRect l="53566" r="5745"/>
          <a:stretch/>
        </p:blipFill>
        <p:spPr>
          <a:xfrm>
            <a:off x="7331950" y="675025"/>
            <a:ext cx="1973650" cy="3262600"/>
          </a:xfrm>
          <a:prstGeom prst="rect">
            <a:avLst/>
          </a:prstGeom>
          <a:noFill/>
          <a:ln>
            <a:noFill/>
          </a:ln>
        </p:spPr>
      </p:pic>
      <p:sp>
        <p:nvSpPr>
          <p:cNvPr id="199" name="Google Shape;199;p20"/>
          <p:cNvSpPr txBox="1"/>
          <p:nvPr/>
        </p:nvSpPr>
        <p:spPr>
          <a:xfrm>
            <a:off x="752875" y="1748100"/>
            <a:ext cx="4096800" cy="3347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000">
                <a:latin typeface="Lato"/>
                <a:ea typeface="Lato"/>
                <a:cs typeface="Lato"/>
                <a:sym typeface="Lato"/>
              </a:rPr>
              <a:t>Outland Adventures was founded by outdoor lovers Blythe Timmerson and Jim Ford. They aimed to appeal to others who enjoyed going on long hikes and camping in remote locations. They believed that Outland Adventures might actually flourish if they could plan guided excursions, offer the necessary gear, and create the correct marketing. </a:t>
            </a:r>
            <a:endParaRPr sz="1000">
              <a:latin typeface="Lato"/>
              <a:ea typeface="Lato"/>
              <a:cs typeface="Lato"/>
              <a:sym typeface="Lato"/>
            </a:endParaRPr>
          </a:p>
          <a:p>
            <a:pPr marL="0" lvl="0" indent="0" algn="l" rtl="0">
              <a:lnSpc>
                <a:spcPct val="115000"/>
              </a:lnSpc>
              <a:spcBef>
                <a:spcPts val="0"/>
              </a:spcBef>
              <a:spcAft>
                <a:spcPts val="0"/>
              </a:spcAft>
              <a:buNone/>
            </a:pPr>
            <a:endParaRPr sz="1000">
              <a:latin typeface="Lato"/>
              <a:ea typeface="Lato"/>
              <a:cs typeface="Lato"/>
              <a:sym typeface="Lato"/>
            </a:endParaRPr>
          </a:p>
          <a:p>
            <a:pPr marL="0" lvl="0" indent="0" algn="l" rtl="0">
              <a:lnSpc>
                <a:spcPct val="115000"/>
              </a:lnSpc>
              <a:spcBef>
                <a:spcPts val="0"/>
              </a:spcBef>
              <a:spcAft>
                <a:spcPts val="0"/>
              </a:spcAft>
              <a:buNone/>
            </a:pPr>
            <a:r>
              <a:rPr lang="en-GB" sz="1000">
                <a:latin typeface="Lato"/>
                <a:ea typeface="Lato"/>
                <a:cs typeface="Lato"/>
                <a:sym typeface="Lato"/>
              </a:rPr>
              <a:t>To ensure their business was a success, Timmerson and Ford hired: </a:t>
            </a:r>
            <a:endParaRPr sz="1000">
              <a:latin typeface="Lato"/>
              <a:ea typeface="Lato"/>
              <a:cs typeface="Lato"/>
              <a:sym typeface="Lato"/>
            </a:endParaRPr>
          </a:p>
          <a:p>
            <a:pPr marL="457200" lvl="0" indent="-292100" algn="l" rtl="0">
              <a:lnSpc>
                <a:spcPct val="115000"/>
              </a:lnSpc>
              <a:spcBef>
                <a:spcPts val="0"/>
              </a:spcBef>
              <a:spcAft>
                <a:spcPts val="0"/>
              </a:spcAft>
              <a:buSzPts val="1000"/>
              <a:buFont typeface="Lato"/>
              <a:buChar char="-"/>
            </a:pPr>
            <a:r>
              <a:rPr lang="en-GB" sz="1000">
                <a:latin typeface="Lato"/>
                <a:ea typeface="Lato"/>
                <a:cs typeface="Lato"/>
                <a:sym typeface="Lato"/>
              </a:rPr>
              <a:t>two (2) </a:t>
            </a:r>
            <a:r>
              <a:rPr lang="en-GB" sz="1000" b="1">
                <a:latin typeface="Lato"/>
                <a:ea typeface="Lato"/>
                <a:cs typeface="Lato"/>
                <a:sym typeface="Lato"/>
              </a:rPr>
              <a:t>Guides </a:t>
            </a:r>
            <a:r>
              <a:rPr lang="en-GB" sz="1000">
                <a:latin typeface="Lato"/>
                <a:ea typeface="Lato"/>
                <a:cs typeface="Lato"/>
                <a:sym typeface="Lato"/>
              </a:rPr>
              <a:t>who are in charge of organizing and planning the trips, including investigating airfares, visa requirements, and inoculations; </a:t>
            </a:r>
            <a:endParaRPr sz="1000">
              <a:latin typeface="Lato"/>
              <a:ea typeface="Lato"/>
              <a:cs typeface="Lato"/>
              <a:sym typeface="Lato"/>
            </a:endParaRPr>
          </a:p>
          <a:p>
            <a:pPr marL="457200" lvl="0" indent="-292100" algn="l" rtl="0">
              <a:lnSpc>
                <a:spcPct val="115000"/>
              </a:lnSpc>
              <a:spcBef>
                <a:spcPts val="0"/>
              </a:spcBef>
              <a:spcAft>
                <a:spcPts val="0"/>
              </a:spcAft>
              <a:buSzPts val="1000"/>
              <a:buFont typeface="Lato"/>
              <a:buChar char="-"/>
            </a:pPr>
            <a:r>
              <a:rPr lang="en-GB" sz="1000">
                <a:latin typeface="Lato"/>
                <a:ea typeface="Lato"/>
                <a:cs typeface="Lato"/>
                <a:sym typeface="Lato"/>
              </a:rPr>
              <a:t>one (1) </a:t>
            </a:r>
            <a:r>
              <a:rPr lang="en-GB" sz="1000" b="1">
                <a:latin typeface="Lato"/>
                <a:ea typeface="Lato"/>
                <a:cs typeface="Lato"/>
                <a:sym typeface="Lato"/>
              </a:rPr>
              <a:t>Marketer</a:t>
            </a:r>
            <a:r>
              <a:rPr lang="en-GB" sz="1000">
                <a:latin typeface="Lato"/>
                <a:ea typeface="Lato"/>
                <a:cs typeface="Lato"/>
                <a:sym typeface="Lato"/>
              </a:rPr>
              <a:t>; </a:t>
            </a:r>
            <a:endParaRPr sz="1000">
              <a:latin typeface="Lato"/>
              <a:ea typeface="Lato"/>
              <a:cs typeface="Lato"/>
              <a:sym typeface="Lato"/>
            </a:endParaRPr>
          </a:p>
          <a:p>
            <a:pPr marL="457200" lvl="0" indent="-292100" algn="l" rtl="0">
              <a:lnSpc>
                <a:spcPct val="115000"/>
              </a:lnSpc>
              <a:spcBef>
                <a:spcPts val="0"/>
              </a:spcBef>
              <a:spcAft>
                <a:spcPts val="0"/>
              </a:spcAft>
              <a:buSzPts val="1000"/>
              <a:buFont typeface="Lato"/>
              <a:buChar char="-"/>
            </a:pPr>
            <a:r>
              <a:rPr lang="en-GB" sz="1000">
                <a:latin typeface="Lato"/>
                <a:ea typeface="Lato"/>
                <a:cs typeface="Lato"/>
                <a:sym typeface="Lato"/>
              </a:rPr>
              <a:t>one (1) </a:t>
            </a:r>
            <a:r>
              <a:rPr lang="en-GB" sz="1000" b="1">
                <a:latin typeface="Lato"/>
                <a:ea typeface="Lato"/>
                <a:cs typeface="Lato"/>
                <a:sym typeface="Lato"/>
              </a:rPr>
              <a:t>Supply Manager </a:t>
            </a:r>
            <a:r>
              <a:rPr lang="en-GB" sz="1000">
                <a:latin typeface="Lato"/>
                <a:ea typeface="Lato"/>
                <a:cs typeface="Lato"/>
                <a:sym typeface="Lato"/>
              </a:rPr>
              <a:t>who is responsible for ordering supplies for the trips and keeping the equipment inventory up to date in which customers can either buy or rent; and </a:t>
            </a:r>
            <a:endParaRPr sz="1000">
              <a:latin typeface="Lato"/>
              <a:ea typeface="Lato"/>
              <a:cs typeface="Lato"/>
              <a:sym typeface="Lato"/>
            </a:endParaRPr>
          </a:p>
          <a:p>
            <a:pPr marL="457200" lvl="0" indent="-292100" algn="l" rtl="0">
              <a:lnSpc>
                <a:spcPct val="115000"/>
              </a:lnSpc>
              <a:spcBef>
                <a:spcPts val="0"/>
              </a:spcBef>
              <a:spcAft>
                <a:spcPts val="0"/>
              </a:spcAft>
              <a:buSzPts val="1000"/>
              <a:buFont typeface="Lato"/>
              <a:buChar char="-"/>
            </a:pPr>
            <a:r>
              <a:rPr lang="en-GB" sz="1000">
                <a:latin typeface="Lato"/>
                <a:ea typeface="Lato"/>
                <a:cs typeface="Lato"/>
                <a:sym typeface="Lato"/>
              </a:rPr>
              <a:t>one (1)</a:t>
            </a:r>
            <a:r>
              <a:rPr lang="en-GB" sz="1000" b="1">
                <a:latin typeface="Lato"/>
                <a:ea typeface="Lato"/>
                <a:cs typeface="Lato"/>
                <a:sym typeface="Lato"/>
              </a:rPr>
              <a:t> Web Developer</a:t>
            </a:r>
            <a:r>
              <a:rPr lang="en-GB" sz="1000">
                <a:latin typeface="Lato"/>
                <a:ea typeface="Lato"/>
                <a:cs typeface="Lato"/>
                <a:sym typeface="Lato"/>
              </a:rPr>
              <a:t> who is responsible for developing an ecommerce site, checking on trip schedules, and purchasing hiking and camping equipment.</a:t>
            </a:r>
            <a:endParaRPr sz="1000">
              <a:latin typeface="Lato"/>
              <a:ea typeface="Lato"/>
              <a:cs typeface="Lato"/>
              <a:sym typeface="Lato"/>
            </a:endParaRPr>
          </a:p>
          <a:p>
            <a:pPr marL="0" lvl="0" indent="0" algn="l" rtl="0">
              <a:lnSpc>
                <a:spcPct val="115000"/>
              </a:lnSpc>
              <a:spcBef>
                <a:spcPts val="0"/>
              </a:spcBef>
              <a:spcAft>
                <a:spcPts val="0"/>
              </a:spcAft>
              <a:buNone/>
            </a:pPr>
            <a:r>
              <a:rPr lang="en-GB" sz="1000">
                <a:latin typeface="Lato"/>
                <a:ea typeface="Lato"/>
                <a:cs typeface="Lato"/>
                <a:sym typeface="Lato"/>
              </a:rPr>
              <a:t> </a:t>
            </a:r>
            <a:endParaRPr sz="1000">
              <a:latin typeface="Lato"/>
              <a:ea typeface="Lato"/>
              <a:cs typeface="Lato"/>
              <a:sym typeface="Lato"/>
            </a:endParaRPr>
          </a:p>
        </p:txBody>
      </p:sp>
      <p:sp>
        <p:nvSpPr>
          <p:cNvPr id="200" name="Google Shape;200;p20"/>
          <p:cNvSpPr/>
          <p:nvPr/>
        </p:nvSpPr>
        <p:spPr>
          <a:xfrm>
            <a:off x="824500" y="1190950"/>
            <a:ext cx="778800" cy="51600"/>
          </a:xfrm>
          <a:prstGeom prst="rect">
            <a:avLst/>
          </a:prstGeom>
          <a:solidFill>
            <a:srgbClr val="308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783F04"/>
              </a:solidFill>
            </a:endParaRPr>
          </a:p>
        </p:txBody>
      </p:sp>
      <p:sp>
        <p:nvSpPr>
          <p:cNvPr id="201" name="Google Shape;201;p20"/>
          <p:cNvSpPr/>
          <p:nvPr/>
        </p:nvSpPr>
        <p:spPr>
          <a:xfrm>
            <a:off x="1202400" y="1190950"/>
            <a:ext cx="400800" cy="51600"/>
          </a:xfrm>
          <a:prstGeom prst="rect">
            <a:avLst/>
          </a:pr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082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082B2"/>
        </a:solidFill>
        <a:effectLst/>
      </p:bgPr>
    </p:bg>
    <p:spTree>
      <p:nvGrpSpPr>
        <p:cNvPr id="1" name="Shape 205"/>
        <p:cNvGrpSpPr/>
        <p:nvPr/>
      </p:nvGrpSpPr>
      <p:grpSpPr>
        <a:xfrm>
          <a:off x="0" y="0"/>
          <a:ext cx="0" cy="0"/>
          <a:chOff x="0" y="0"/>
          <a:chExt cx="0" cy="0"/>
        </a:xfrm>
      </p:grpSpPr>
      <p:pic>
        <p:nvPicPr>
          <p:cNvPr id="206" name="Google Shape;206;p21"/>
          <p:cNvPicPr preferRelativeResize="0"/>
          <p:nvPr/>
        </p:nvPicPr>
        <p:blipFill>
          <a:blip r:embed="rId3">
            <a:alphaModFix/>
          </a:blip>
          <a:stretch>
            <a:fillRect/>
          </a:stretch>
        </p:blipFill>
        <p:spPr>
          <a:xfrm>
            <a:off x="3608599" y="934425"/>
            <a:ext cx="5215027" cy="3476701"/>
          </a:xfrm>
          <a:prstGeom prst="rect">
            <a:avLst/>
          </a:prstGeom>
          <a:noFill/>
          <a:ln>
            <a:noFill/>
          </a:ln>
        </p:spPr>
      </p:pic>
      <p:sp>
        <p:nvSpPr>
          <p:cNvPr id="207" name="Google Shape;20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solidFill>
                  <a:schemeClr val="accent5"/>
                </a:solidFill>
              </a:rPr>
              <a:t>Problems to Solve</a:t>
            </a:r>
            <a:endParaRPr sz="2700">
              <a:solidFill>
                <a:schemeClr val="accent5"/>
              </a:solidFill>
            </a:endParaRPr>
          </a:p>
        </p:txBody>
      </p:sp>
      <p:sp>
        <p:nvSpPr>
          <p:cNvPr id="208" name="Google Shape;208;p21"/>
          <p:cNvSpPr/>
          <p:nvPr/>
        </p:nvSpPr>
        <p:spPr>
          <a:xfrm>
            <a:off x="788164" y="2476713"/>
            <a:ext cx="328800" cy="328800"/>
          </a:xfrm>
          <a:prstGeom prst="ellipse">
            <a:avLst/>
          </a:prstGeom>
          <a:solidFill>
            <a:srgbClr val="CFE2F3"/>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chemeClr val="accent5"/>
                </a:solidFill>
              </a:rPr>
              <a:t>1</a:t>
            </a:r>
            <a:endParaRPr sz="800" b="1">
              <a:solidFill>
                <a:schemeClr val="accent5"/>
              </a:solidFill>
            </a:endParaRPr>
          </a:p>
        </p:txBody>
      </p:sp>
      <p:sp>
        <p:nvSpPr>
          <p:cNvPr id="209" name="Google Shape;209;p21"/>
          <p:cNvSpPr txBox="1">
            <a:spLocks noGrp="1"/>
          </p:cNvSpPr>
          <p:nvPr>
            <p:ph type="body" idx="1"/>
          </p:nvPr>
        </p:nvSpPr>
        <p:spPr>
          <a:xfrm>
            <a:off x="1236700" y="2373525"/>
            <a:ext cx="2656200" cy="53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solidFill>
                  <a:srgbClr val="D9F0FF"/>
                </a:solidFill>
              </a:rPr>
              <a:t>Do enough customers buy equipment to keep equipment sales?</a:t>
            </a:r>
            <a:endParaRPr sz="1100">
              <a:solidFill>
                <a:srgbClr val="D9F0FF"/>
              </a:solidFill>
            </a:endParaRPr>
          </a:p>
        </p:txBody>
      </p:sp>
      <p:sp>
        <p:nvSpPr>
          <p:cNvPr id="210" name="Google Shape;210;p21"/>
          <p:cNvSpPr/>
          <p:nvPr/>
        </p:nvSpPr>
        <p:spPr>
          <a:xfrm>
            <a:off x="788164" y="31830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11" name="Google Shape;211;p21"/>
          <p:cNvSpPr/>
          <p:nvPr/>
        </p:nvSpPr>
        <p:spPr>
          <a:xfrm>
            <a:off x="788162" y="38893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12" name="Google Shape;212;p21"/>
          <p:cNvSpPr txBox="1">
            <a:spLocks noGrp="1"/>
          </p:cNvSpPr>
          <p:nvPr>
            <p:ph type="body" idx="1"/>
          </p:nvPr>
        </p:nvSpPr>
        <p:spPr>
          <a:xfrm>
            <a:off x="758500" y="1798700"/>
            <a:ext cx="3359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900" b="1">
                <a:solidFill>
                  <a:schemeClr val="accent5"/>
                </a:solidFill>
              </a:rPr>
              <a:t>To optimize the Outland Adventures’ procedures, Timmerson and Ford have a few questions that need to be answered:</a:t>
            </a:r>
            <a:endParaRPr sz="900" b="1">
              <a:solidFill>
                <a:schemeClr val="accent5"/>
              </a:solidFill>
            </a:endParaRPr>
          </a:p>
        </p:txBody>
      </p:sp>
      <p:sp>
        <p:nvSpPr>
          <p:cNvPr id="213" name="Google Shape;213;p21"/>
          <p:cNvSpPr/>
          <p:nvPr/>
        </p:nvSpPr>
        <p:spPr>
          <a:xfrm>
            <a:off x="788164" y="3182604"/>
            <a:ext cx="328800" cy="328800"/>
          </a:xfrm>
          <a:prstGeom prst="ellipse">
            <a:avLst/>
          </a:prstGeom>
          <a:solidFill>
            <a:srgbClr val="CFE2F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chemeClr val="accent5"/>
                </a:solidFill>
              </a:rPr>
              <a:t>2</a:t>
            </a:r>
            <a:endParaRPr sz="800" b="1">
              <a:solidFill>
                <a:schemeClr val="accent5"/>
              </a:solidFill>
            </a:endParaRPr>
          </a:p>
        </p:txBody>
      </p:sp>
      <p:sp>
        <p:nvSpPr>
          <p:cNvPr id="214" name="Google Shape;214;p21"/>
          <p:cNvSpPr txBox="1">
            <a:spLocks noGrp="1"/>
          </p:cNvSpPr>
          <p:nvPr>
            <p:ph type="body" idx="1"/>
          </p:nvPr>
        </p:nvSpPr>
        <p:spPr>
          <a:xfrm>
            <a:off x="1236700" y="3079825"/>
            <a:ext cx="26562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D9F0FF"/>
                </a:solidFill>
              </a:rPr>
              <a:t>Are there inventory items that are over five years old?</a:t>
            </a:r>
            <a:endParaRPr sz="1100">
              <a:solidFill>
                <a:srgbClr val="D9F0FF"/>
              </a:solidFill>
            </a:endParaRPr>
          </a:p>
          <a:p>
            <a:pPr marL="0" lvl="0" indent="0" algn="l" rtl="0">
              <a:spcBef>
                <a:spcPts val="1600"/>
              </a:spcBef>
              <a:spcAft>
                <a:spcPts val="0"/>
              </a:spcAft>
              <a:buNone/>
            </a:pPr>
            <a:endParaRPr sz="1100">
              <a:solidFill>
                <a:srgbClr val="D9F0FF"/>
              </a:solidFill>
            </a:endParaRPr>
          </a:p>
          <a:p>
            <a:pPr marL="0" lvl="0" indent="0" algn="l" rtl="0">
              <a:spcBef>
                <a:spcPts val="1600"/>
              </a:spcBef>
              <a:spcAft>
                <a:spcPts val="1600"/>
              </a:spcAft>
              <a:buNone/>
            </a:pPr>
            <a:endParaRPr sz="1100">
              <a:solidFill>
                <a:srgbClr val="D9F0FF"/>
              </a:solidFill>
            </a:endParaRPr>
          </a:p>
        </p:txBody>
      </p:sp>
      <p:sp>
        <p:nvSpPr>
          <p:cNvPr id="215" name="Google Shape;215;p21"/>
          <p:cNvSpPr/>
          <p:nvPr/>
        </p:nvSpPr>
        <p:spPr>
          <a:xfrm>
            <a:off x="788164" y="3888496"/>
            <a:ext cx="328800" cy="328800"/>
          </a:xfrm>
          <a:prstGeom prst="ellipse">
            <a:avLst/>
          </a:prstGeom>
          <a:solidFill>
            <a:srgbClr val="CFE2F3"/>
          </a:solidFill>
          <a:ln w="28575" cap="flat" cmpd="sng">
            <a:solidFill>
              <a:srgbClr val="F8F8F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chemeClr val="accent5"/>
                </a:solidFill>
              </a:rPr>
              <a:t>3</a:t>
            </a:r>
            <a:endParaRPr sz="800" b="1">
              <a:solidFill>
                <a:schemeClr val="accent5"/>
              </a:solidFill>
            </a:endParaRPr>
          </a:p>
        </p:txBody>
      </p:sp>
      <p:sp>
        <p:nvSpPr>
          <p:cNvPr id="216" name="Google Shape;216;p21"/>
          <p:cNvSpPr txBox="1">
            <a:spLocks noGrp="1"/>
          </p:cNvSpPr>
          <p:nvPr>
            <p:ph type="body" idx="1"/>
          </p:nvPr>
        </p:nvSpPr>
        <p:spPr>
          <a:xfrm>
            <a:off x="1236700" y="3722000"/>
            <a:ext cx="3087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D9F0FF"/>
                </a:solidFill>
              </a:rPr>
              <a:t>Among the locations that Outland Adventures travels to (Africa, Asia, and Southern Europe), are there any that have a downward trend in bookings?</a:t>
            </a:r>
            <a:endParaRPr sz="1000">
              <a:solidFill>
                <a:srgbClr val="D9F0FF"/>
              </a:solidFill>
            </a:endParaRPr>
          </a:p>
          <a:p>
            <a:pPr marL="0" lvl="0" indent="0" algn="l" rtl="0">
              <a:spcBef>
                <a:spcPts val="1600"/>
              </a:spcBef>
              <a:spcAft>
                <a:spcPts val="0"/>
              </a:spcAft>
              <a:buNone/>
            </a:pPr>
            <a:endParaRPr sz="1000">
              <a:solidFill>
                <a:srgbClr val="D9F0FF"/>
              </a:solidFill>
            </a:endParaRPr>
          </a:p>
          <a:p>
            <a:pPr marL="0" lvl="0" indent="0" algn="l" rtl="0">
              <a:spcBef>
                <a:spcPts val="1600"/>
              </a:spcBef>
              <a:spcAft>
                <a:spcPts val="1600"/>
              </a:spcAft>
              <a:buNone/>
            </a:pPr>
            <a:endParaRPr sz="1000">
              <a:solidFill>
                <a:srgbClr val="D9F0FF"/>
              </a:solidFill>
            </a:endParaRPr>
          </a:p>
        </p:txBody>
      </p:sp>
      <p:sp>
        <p:nvSpPr>
          <p:cNvPr id="217" name="Google Shape;217;p21"/>
          <p:cNvSpPr/>
          <p:nvPr/>
        </p:nvSpPr>
        <p:spPr>
          <a:xfrm>
            <a:off x="824500" y="1190950"/>
            <a:ext cx="778800" cy="5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18" name="Google Shape;218;p21"/>
          <p:cNvSpPr/>
          <p:nvPr/>
        </p:nvSpPr>
        <p:spPr>
          <a:xfrm>
            <a:off x="1202400" y="1190950"/>
            <a:ext cx="400800" cy="51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22"/>
          <p:cNvPicPr preferRelativeResize="0"/>
          <p:nvPr/>
        </p:nvPicPr>
        <p:blipFill>
          <a:blip r:embed="rId3">
            <a:alphaModFix/>
          </a:blip>
          <a:stretch>
            <a:fillRect/>
          </a:stretch>
        </p:blipFill>
        <p:spPr>
          <a:xfrm>
            <a:off x="0" y="-3635349"/>
            <a:ext cx="9144000" cy="12414198"/>
          </a:xfrm>
          <a:prstGeom prst="rect">
            <a:avLst/>
          </a:prstGeom>
          <a:noFill/>
          <a:ln>
            <a:noFill/>
          </a:ln>
        </p:spPr>
      </p:pic>
      <p:sp>
        <p:nvSpPr>
          <p:cNvPr id="224" name="Google Shape;224;p22"/>
          <p:cNvSpPr txBox="1"/>
          <p:nvPr/>
        </p:nvSpPr>
        <p:spPr>
          <a:xfrm>
            <a:off x="1975575" y="1278750"/>
            <a:ext cx="5575500" cy="1293000"/>
          </a:xfrm>
          <a:prstGeom prst="rect">
            <a:avLst/>
          </a:prstGeom>
          <a:noFill/>
          <a:ln>
            <a:noFill/>
          </a:ln>
          <a:effectLst>
            <a:outerShdw blurRad="57150" dist="28575" dir="6420000" algn="bl" rotWithShape="0">
              <a:srgbClr val="FFF2CC">
                <a:alpha val="93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sz="7200">
                <a:solidFill>
                  <a:srgbClr val="FFFFFF"/>
                </a:solidFill>
                <a:latin typeface="Lato"/>
                <a:ea typeface="Lato"/>
                <a:cs typeface="Lato"/>
                <a:sym typeface="Lato"/>
              </a:rPr>
              <a:t>SOLUTIONS</a:t>
            </a:r>
            <a:endParaRPr sz="72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3C3B"/>
        </a:solidFill>
        <a:effectLst/>
      </p:bgPr>
    </p:bg>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rPr>
              <a:t>Assumptions</a:t>
            </a:r>
            <a:endParaRPr>
              <a:solidFill>
                <a:srgbClr val="FFFFFF"/>
              </a:solidFill>
            </a:endParaRPr>
          </a:p>
        </p:txBody>
      </p:sp>
      <p:sp>
        <p:nvSpPr>
          <p:cNvPr id="230" name="Google Shape;230;p23"/>
          <p:cNvSpPr txBox="1"/>
          <p:nvPr/>
        </p:nvSpPr>
        <p:spPr>
          <a:xfrm>
            <a:off x="767525" y="1799356"/>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800" b="1">
                <a:solidFill>
                  <a:srgbClr val="FFE599"/>
                </a:solidFill>
                <a:latin typeface="Lato"/>
                <a:ea typeface="Lato"/>
                <a:cs typeface="Lato"/>
                <a:sym typeface="Lato"/>
              </a:rPr>
              <a:t>01    |</a:t>
            </a:r>
            <a:r>
              <a:rPr lang="en-GB" sz="800" b="1">
                <a:solidFill>
                  <a:schemeClr val="dk1"/>
                </a:solidFill>
                <a:latin typeface="Lato"/>
                <a:ea typeface="Lato"/>
                <a:cs typeface="Lato"/>
                <a:sym typeface="Lato"/>
              </a:rPr>
              <a:t> </a:t>
            </a:r>
            <a:r>
              <a:rPr lang="en-GB" sz="800">
                <a:solidFill>
                  <a:srgbClr val="000000"/>
                </a:solidFill>
                <a:latin typeface="Lato"/>
                <a:ea typeface="Lato"/>
                <a:cs typeface="Lato"/>
                <a:sym typeface="Lato"/>
              </a:rPr>
              <a:t>   </a:t>
            </a:r>
            <a:r>
              <a:rPr lang="en-GB" sz="900">
                <a:solidFill>
                  <a:srgbClr val="FFF2CC"/>
                </a:solidFill>
                <a:latin typeface="Lato"/>
                <a:ea typeface="Lato"/>
                <a:cs typeface="Lato"/>
                <a:sym typeface="Lato"/>
              </a:rPr>
              <a:t>Department table is needed to assign privileges to employees.</a:t>
            </a:r>
            <a:endParaRPr sz="900">
              <a:solidFill>
                <a:srgbClr val="FFF2CC"/>
              </a:solidFill>
              <a:latin typeface="Lato"/>
              <a:ea typeface="Lato"/>
              <a:cs typeface="Lato"/>
              <a:sym typeface="Lato"/>
            </a:endParaRPr>
          </a:p>
          <a:p>
            <a:pPr marL="0" lvl="0" indent="0" algn="l" rtl="0">
              <a:lnSpc>
                <a:spcPct val="115000"/>
              </a:lnSpc>
              <a:spcBef>
                <a:spcPts val="1600"/>
              </a:spcBef>
              <a:spcAft>
                <a:spcPts val="1600"/>
              </a:spcAft>
              <a:buNone/>
            </a:pPr>
            <a:endParaRPr sz="900">
              <a:latin typeface="Lato"/>
              <a:ea typeface="Lato"/>
              <a:cs typeface="Lato"/>
              <a:sym typeface="Lato"/>
            </a:endParaRPr>
          </a:p>
        </p:txBody>
      </p:sp>
      <p:sp>
        <p:nvSpPr>
          <p:cNvPr id="231" name="Google Shape;231;p23"/>
          <p:cNvSpPr txBox="1"/>
          <p:nvPr/>
        </p:nvSpPr>
        <p:spPr>
          <a:xfrm>
            <a:off x="767525" y="2011581"/>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02    |</a:t>
            </a:r>
            <a:r>
              <a:rPr lang="en-GB" sz="800" b="1">
                <a:solidFill>
                  <a:srgbClr val="CCCCCC"/>
                </a:solidFill>
                <a:latin typeface="Lato"/>
                <a:ea typeface="Lato"/>
                <a:cs typeface="Lato"/>
                <a:sym typeface="Lato"/>
              </a:rPr>
              <a:t> </a:t>
            </a:r>
            <a:r>
              <a:rPr lang="en-GB" sz="800">
                <a:solidFill>
                  <a:srgbClr val="53C6A1"/>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 We assume that all customers are living in the USA.</a:t>
            </a:r>
            <a:endParaRPr sz="800">
              <a:solidFill>
                <a:srgbClr val="FFF2CC"/>
              </a:solidFill>
              <a:latin typeface="Lato"/>
              <a:ea typeface="Lato"/>
              <a:cs typeface="Lato"/>
              <a:sym typeface="Lato"/>
            </a:endParaRPr>
          </a:p>
        </p:txBody>
      </p:sp>
      <p:sp>
        <p:nvSpPr>
          <p:cNvPr id="232" name="Google Shape;232;p23"/>
          <p:cNvSpPr txBox="1"/>
          <p:nvPr/>
        </p:nvSpPr>
        <p:spPr>
          <a:xfrm>
            <a:off x="767525" y="2210425"/>
            <a:ext cx="42621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03    | </a:t>
            </a:r>
            <a:r>
              <a:rPr lang="en-GB" sz="800">
                <a:solidFill>
                  <a:srgbClr val="000000"/>
                </a:solidFill>
                <a:latin typeface="Lato"/>
                <a:ea typeface="Lato"/>
                <a:cs typeface="Lato"/>
                <a:sym typeface="Lato"/>
              </a:rPr>
              <a:t> </a:t>
            </a:r>
            <a:r>
              <a:rPr lang="en-GB" sz="800">
                <a:latin typeface="Lato"/>
                <a:ea typeface="Lato"/>
                <a:cs typeface="Lato"/>
                <a:sym typeface="Lato"/>
              </a:rPr>
              <a:t>  </a:t>
            </a:r>
            <a:r>
              <a:rPr lang="en-GB" sz="800">
                <a:solidFill>
                  <a:srgbClr val="FFF2CC"/>
                </a:solidFill>
                <a:latin typeface="Lato"/>
                <a:ea typeface="Lato"/>
                <a:cs typeface="Lato"/>
                <a:sym typeface="Lato"/>
              </a:rPr>
              <a:t>Duke and Mac will be assigned to each booking individually by their employee ID.</a:t>
            </a:r>
            <a:endParaRPr sz="800">
              <a:solidFill>
                <a:srgbClr val="FFF2CC"/>
              </a:solidFill>
              <a:latin typeface="Lato"/>
              <a:ea typeface="Lato"/>
              <a:cs typeface="Lato"/>
              <a:sym typeface="Lato"/>
            </a:endParaRPr>
          </a:p>
        </p:txBody>
      </p:sp>
      <p:sp>
        <p:nvSpPr>
          <p:cNvPr id="233" name="Google Shape;233;p23"/>
          <p:cNvSpPr txBox="1"/>
          <p:nvPr/>
        </p:nvSpPr>
        <p:spPr>
          <a:xfrm>
            <a:off x="767525" y="2409244"/>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04    |</a:t>
            </a:r>
            <a:r>
              <a:rPr lang="en-GB" sz="800" b="1">
                <a:solidFill>
                  <a:srgbClr val="000000"/>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Customers can book more than one trip.</a:t>
            </a:r>
            <a:endParaRPr sz="800">
              <a:solidFill>
                <a:srgbClr val="FFF2CC"/>
              </a:solidFill>
              <a:latin typeface="Lato"/>
              <a:ea typeface="Lato"/>
              <a:cs typeface="Lato"/>
              <a:sym typeface="Lato"/>
            </a:endParaRPr>
          </a:p>
        </p:txBody>
      </p:sp>
      <p:sp>
        <p:nvSpPr>
          <p:cNvPr id="234" name="Google Shape;234;p23"/>
          <p:cNvSpPr txBox="1"/>
          <p:nvPr/>
        </p:nvSpPr>
        <p:spPr>
          <a:xfrm>
            <a:off x="767525" y="2608075"/>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05    |</a:t>
            </a:r>
            <a:r>
              <a:rPr lang="en-GB" sz="800" b="1">
                <a:solidFill>
                  <a:schemeClr val="dk1"/>
                </a:solidFill>
                <a:latin typeface="Lato"/>
                <a:ea typeface="Lato"/>
                <a:cs typeface="Lato"/>
                <a:sym typeface="Lato"/>
              </a:rPr>
              <a:t> </a:t>
            </a:r>
            <a:r>
              <a:rPr lang="en-GB" sz="800">
                <a:solidFill>
                  <a:srgbClr val="53C6A1"/>
                </a:solidFill>
                <a:latin typeface="Lato"/>
                <a:ea typeface="Lato"/>
                <a:cs typeface="Lato"/>
                <a:sym typeface="Lato"/>
              </a:rPr>
              <a:t>   </a:t>
            </a:r>
            <a:r>
              <a:rPr lang="en-GB" sz="800">
                <a:solidFill>
                  <a:srgbClr val="FFF2CC"/>
                </a:solidFill>
                <a:latin typeface="Lato"/>
                <a:ea typeface="Lato"/>
                <a:cs typeface="Lato"/>
                <a:sym typeface="Lato"/>
              </a:rPr>
              <a:t>Customer bookings will vary with airfare prices.</a:t>
            </a:r>
            <a:endParaRPr sz="800">
              <a:solidFill>
                <a:srgbClr val="FFF2CC"/>
              </a:solidFill>
              <a:latin typeface="Lato"/>
              <a:ea typeface="Lato"/>
              <a:cs typeface="Lato"/>
              <a:sym typeface="Lato"/>
            </a:endParaRPr>
          </a:p>
        </p:txBody>
      </p:sp>
      <p:sp>
        <p:nvSpPr>
          <p:cNvPr id="235" name="Google Shape;235;p23"/>
          <p:cNvSpPr txBox="1"/>
          <p:nvPr/>
        </p:nvSpPr>
        <p:spPr>
          <a:xfrm>
            <a:off x="767525" y="2806925"/>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800" b="1">
                <a:solidFill>
                  <a:srgbClr val="FFE599"/>
                </a:solidFill>
                <a:latin typeface="Lato"/>
                <a:ea typeface="Lato"/>
                <a:cs typeface="Lato"/>
                <a:sym typeface="Lato"/>
              </a:rPr>
              <a:t>06    |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 Airfare will vary during different seasons.</a:t>
            </a:r>
            <a:endParaRPr sz="800">
              <a:solidFill>
                <a:srgbClr val="FFF2CC"/>
              </a:solidFill>
              <a:latin typeface="Lato"/>
              <a:ea typeface="Lato"/>
              <a:cs typeface="Lato"/>
              <a:sym typeface="Lato"/>
            </a:endParaRPr>
          </a:p>
          <a:p>
            <a:pPr marL="0" lvl="0" indent="0" algn="l" rtl="0">
              <a:lnSpc>
                <a:spcPct val="115000"/>
              </a:lnSpc>
              <a:spcBef>
                <a:spcPts val="1600"/>
              </a:spcBef>
              <a:spcAft>
                <a:spcPts val="1600"/>
              </a:spcAft>
              <a:buNone/>
            </a:pPr>
            <a:endParaRPr sz="800">
              <a:latin typeface="Lato"/>
              <a:ea typeface="Lato"/>
              <a:cs typeface="Lato"/>
              <a:sym typeface="Lato"/>
            </a:endParaRPr>
          </a:p>
        </p:txBody>
      </p:sp>
      <p:sp>
        <p:nvSpPr>
          <p:cNvPr id="236" name="Google Shape;236;p23"/>
          <p:cNvSpPr txBox="1"/>
          <p:nvPr/>
        </p:nvSpPr>
        <p:spPr>
          <a:xfrm>
            <a:off x="767525" y="3005750"/>
            <a:ext cx="43314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07    |</a:t>
            </a:r>
            <a:r>
              <a:rPr lang="en-GB" sz="800" b="1">
                <a:solidFill>
                  <a:srgbClr val="CCCCCC"/>
                </a:solidFill>
                <a:latin typeface="Lato"/>
                <a:ea typeface="Lato"/>
                <a:cs typeface="Lato"/>
                <a:sym typeface="Lato"/>
              </a:rPr>
              <a:t> </a:t>
            </a:r>
            <a:r>
              <a:rPr lang="en-GB" sz="800">
                <a:solidFill>
                  <a:srgbClr val="53C6A1"/>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Visa requirements are based on any country within Asia, Africa, and Southern Europe.</a:t>
            </a:r>
            <a:endParaRPr sz="800">
              <a:solidFill>
                <a:srgbClr val="FFF2CC"/>
              </a:solidFill>
              <a:latin typeface="Lato"/>
              <a:ea typeface="Lato"/>
              <a:cs typeface="Lato"/>
              <a:sym typeface="Lato"/>
            </a:endParaRPr>
          </a:p>
        </p:txBody>
      </p:sp>
      <p:sp>
        <p:nvSpPr>
          <p:cNvPr id="237" name="Google Shape;237;p23"/>
          <p:cNvSpPr txBox="1"/>
          <p:nvPr/>
        </p:nvSpPr>
        <p:spPr>
          <a:xfrm>
            <a:off x="767525" y="3204588"/>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08    |</a:t>
            </a:r>
            <a:r>
              <a:rPr lang="en-GB" sz="800" b="1">
                <a:solidFill>
                  <a:srgbClr val="CCCCCC"/>
                </a:solidFill>
                <a:latin typeface="Lato"/>
                <a:ea typeface="Lato"/>
                <a:cs typeface="Lato"/>
                <a:sym typeface="Lato"/>
              </a:rPr>
              <a:t> </a:t>
            </a:r>
            <a:r>
              <a:rPr lang="en-GB" sz="800">
                <a:solidFill>
                  <a:srgbClr val="000000"/>
                </a:solidFill>
                <a:latin typeface="Lato"/>
                <a:ea typeface="Lato"/>
                <a:cs typeface="Lato"/>
                <a:sym typeface="Lato"/>
              </a:rPr>
              <a:t> </a:t>
            </a:r>
            <a:r>
              <a:rPr lang="en-GB" sz="800">
                <a:latin typeface="Lato"/>
                <a:ea typeface="Lato"/>
                <a:cs typeface="Lato"/>
                <a:sym typeface="Lato"/>
              </a:rPr>
              <a:t>  </a:t>
            </a:r>
            <a:r>
              <a:rPr lang="en-GB" sz="800">
                <a:solidFill>
                  <a:srgbClr val="FFF2CC"/>
                </a:solidFill>
                <a:latin typeface="Lato"/>
                <a:ea typeface="Lato"/>
                <a:cs typeface="Lato"/>
                <a:sym typeface="Lato"/>
              </a:rPr>
              <a:t>There will be multiple visa requirements for different trip locations.</a:t>
            </a:r>
            <a:endParaRPr sz="800">
              <a:solidFill>
                <a:srgbClr val="FFF2CC"/>
              </a:solidFill>
              <a:latin typeface="Lato"/>
              <a:ea typeface="Lato"/>
              <a:cs typeface="Lato"/>
              <a:sym typeface="Lato"/>
            </a:endParaRPr>
          </a:p>
        </p:txBody>
      </p:sp>
      <p:sp>
        <p:nvSpPr>
          <p:cNvPr id="238" name="Google Shape;238;p23"/>
          <p:cNvSpPr txBox="1"/>
          <p:nvPr/>
        </p:nvSpPr>
        <p:spPr>
          <a:xfrm>
            <a:off x="767525" y="3403419"/>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09    |</a:t>
            </a:r>
            <a:r>
              <a:rPr lang="en-GB" sz="800" b="1">
                <a:solidFill>
                  <a:srgbClr val="000000"/>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Multiple vaccinations will be required for different trip locations.</a:t>
            </a:r>
            <a:endParaRPr sz="800">
              <a:solidFill>
                <a:srgbClr val="FFF2CC"/>
              </a:solidFill>
              <a:latin typeface="Lato"/>
              <a:ea typeface="Lato"/>
              <a:cs typeface="Lato"/>
              <a:sym typeface="Lato"/>
            </a:endParaRPr>
          </a:p>
        </p:txBody>
      </p:sp>
      <p:sp>
        <p:nvSpPr>
          <p:cNvPr id="239" name="Google Shape;239;p23"/>
          <p:cNvSpPr txBox="1"/>
          <p:nvPr/>
        </p:nvSpPr>
        <p:spPr>
          <a:xfrm>
            <a:off x="767525" y="3602250"/>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10    |</a:t>
            </a:r>
            <a:r>
              <a:rPr lang="en-GB" sz="800" b="1">
                <a:solidFill>
                  <a:schemeClr val="dk1"/>
                </a:solidFill>
                <a:latin typeface="Lato"/>
                <a:ea typeface="Lato"/>
                <a:cs typeface="Lato"/>
                <a:sym typeface="Lato"/>
              </a:rPr>
              <a:t> </a:t>
            </a:r>
            <a:r>
              <a:rPr lang="en-GB" sz="800">
                <a:solidFill>
                  <a:srgbClr val="53C6A1"/>
                </a:solidFill>
                <a:latin typeface="Lato"/>
                <a:ea typeface="Lato"/>
                <a:cs typeface="Lato"/>
                <a:sym typeface="Lato"/>
              </a:rPr>
              <a:t>   </a:t>
            </a:r>
            <a:r>
              <a:rPr lang="en-GB" sz="800">
                <a:solidFill>
                  <a:srgbClr val="FFF2CC"/>
                </a:solidFill>
                <a:latin typeface="Lato"/>
                <a:ea typeface="Lato"/>
                <a:cs typeface="Lato"/>
                <a:sym typeface="Lato"/>
              </a:rPr>
              <a:t>Blythe and Jim need access to all tables.</a:t>
            </a:r>
            <a:endParaRPr sz="800">
              <a:solidFill>
                <a:srgbClr val="FFF2CC"/>
              </a:solidFill>
              <a:latin typeface="Lato"/>
              <a:ea typeface="Lato"/>
              <a:cs typeface="Lato"/>
              <a:sym typeface="Lato"/>
            </a:endParaRPr>
          </a:p>
        </p:txBody>
      </p:sp>
      <p:sp>
        <p:nvSpPr>
          <p:cNvPr id="240" name="Google Shape;240;p23"/>
          <p:cNvSpPr txBox="1"/>
          <p:nvPr/>
        </p:nvSpPr>
        <p:spPr>
          <a:xfrm>
            <a:off x="767525" y="3801100"/>
            <a:ext cx="57153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800" b="1">
                <a:solidFill>
                  <a:srgbClr val="FFE599"/>
                </a:solidFill>
                <a:latin typeface="Lato"/>
                <a:ea typeface="Lato"/>
                <a:cs typeface="Lato"/>
                <a:sym typeface="Lato"/>
              </a:rPr>
              <a:t>11    | </a:t>
            </a:r>
            <a:r>
              <a:rPr lang="en-GB" sz="800">
                <a:solidFill>
                  <a:srgbClr val="FFE599"/>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John ‘Mac’ and D.B. ‘Duke’  need access to the trips, airfare, visa requirements, and inoculations tables.</a:t>
            </a:r>
            <a:endParaRPr sz="800">
              <a:solidFill>
                <a:srgbClr val="FFF2CC"/>
              </a:solidFill>
              <a:latin typeface="Lato"/>
              <a:ea typeface="Lato"/>
              <a:cs typeface="Lato"/>
              <a:sym typeface="Lato"/>
            </a:endParaRPr>
          </a:p>
          <a:p>
            <a:pPr marL="0" lvl="0" indent="0" algn="l" rtl="0">
              <a:lnSpc>
                <a:spcPct val="115000"/>
              </a:lnSpc>
              <a:spcBef>
                <a:spcPts val="1600"/>
              </a:spcBef>
              <a:spcAft>
                <a:spcPts val="1600"/>
              </a:spcAft>
              <a:buNone/>
            </a:pPr>
            <a:endParaRPr sz="800">
              <a:latin typeface="Lato"/>
              <a:ea typeface="Lato"/>
              <a:cs typeface="Lato"/>
              <a:sym typeface="Lato"/>
            </a:endParaRPr>
          </a:p>
        </p:txBody>
      </p:sp>
      <p:sp>
        <p:nvSpPr>
          <p:cNvPr id="241" name="Google Shape;241;p23"/>
          <p:cNvSpPr txBox="1"/>
          <p:nvPr/>
        </p:nvSpPr>
        <p:spPr>
          <a:xfrm>
            <a:off x="767525" y="3999925"/>
            <a:ext cx="74097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12    |</a:t>
            </a:r>
            <a:r>
              <a:rPr lang="en-GB" sz="800" b="1">
                <a:solidFill>
                  <a:srgbClr val="CCCCCC"/>
                </a:solidFill>
                <a:latin typeface="Lato"/>
                <a:ea typeface="Lato"/>
                <a:cs typeface="Lato"/>
                <a:sym typeface="Lato"/>
              </a:rPr>
              <a:t> </a:t>
            </a:r>
            <a:r>
              <a:rPr lang="en-GB" sz="800">
                <a:solidFill>
                  <a:srgbClr val="53C6A1"/>
                </a:solidFill>
                <a:latin typeface="Lato"/>
                <a:ea typeface="Lato"/>
                <a:cs typeface="Lato"/>
                <a:sym typeface="Lato"/>
              </a:rPr>
              <a:t>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Dimitrios needs access to the supply order, supplier info, and the equipment inventory tables.</a:t>
            </a:r>
            <a:endParaRPr sz="800">
              <a:solidFill>
                <a:srgbClr val="FFF2CC"/>
              </a:solidFill>
              <a:latin typeface="Lato"/>
              <a:ea typeface="Lato"/>
              <a:cs typeface="Lato"/>
              <a:sym typeface="Lato"/>
            </a:endParaRPr>
          </a:p>
        </p:txBody>
      </p:sp>
      <p:sp>
        <p:nvSpPr>
          <p:cNvPr id="242" name="Google Shape;242;p23"/>
          <p:cNvSpPr txBox="1"/>
          <p:nvPr/>
        </p:nvSpPr>
        <p:spPr>
          <a:xfrm>
            <a:off x="767525" y="4198763"/>
            <a:ext cx="3636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13    |</a:t>
            </a:r>
            <a:r>
              <a:rPr lang="en-GB" sz="800" b="1">
                <a:solidFill>
                  <a:srgbClr val="CCCCCC"/>
                </a:solidFill>
                <a:latin typeface="Lato"/>
                <a:ea typeface="Lato"/>
                <a:cs typeface="Lato"/>
                <a:sym typeface="Lato"/>
              </a:rPr>
              <a:t> </a:t>
            </a:r>
            <a:r>
              <a:rPr lang="en-GB" sz="800">
                <a:solidFill>
                  <a:srgbClr val="000000"/>
                </a:solidFill>
                <a:latin typeface="Lato"/>
                <a:ea typeface="Lato"/>
                <a:cs typeface="Lato"/>
                <a:sym typeface="Lato"/>
              </a:rPr>
              <a:t> </a:t>
            </a:r>
            <a:r>
              <a:rPr lang="en-GB" sz="800">
                <a:latin typeface="Lato"/>
                <a:ea typeface="Lato"/>
                <a:cs typeface="Lato"/>
                <a:sym typeface="Lato"/>
              </a:rPr>
              <a:t>  </a:t>
            </a:r>
            <a:r>
              <a:rPr lang="en-GB" sz="800">
                <a:solidFill>
                  <a:srgbClr val="FFF2CC"/>
                </a:solidFill>
                <a:latin typeface="Lato"/>
                <a:ea typeface="Lato"/>
                <a:cs typeface="Lato"/>
                <a:sym typeface="Lato"/>
              </a:rPr>
              <a:t>Anita Gallegos needs access to the trips and equipment tables.</a:t>
            </a:r>
            <a:endParaRPr sz="800">
              <a:solidFill>
                <a:srgbClr val="FFF2CC"/>
              </a:solidFill>
              <a:latin typeface="Lato"/>
              <a:ea typeface="Lato"/>
              <a:cs typeface="Lato"/>
              <a:sym typeface="Lato"/>
            </a:endParaRPr>
          </a:p>
        </p:txBody>
      </p:sp>
      <p:sp>
        <p:nvSpPr>
          <p:cNvPr id="243" name="Google Shape;243;p23"/>
          <p:cNvSpPr txBox="1"/>
          <p:nvPr/>
        </p:nvSpPr>
        <p:spPr>
          <a:xfrm>
            <a:off x="767525" y="4397600"/>
            <a:ext cx="5307600" cy="1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b="1">
                <a:solidFill>
                  <a:srgbClr val="FFE599"/>
                </a:solidFill>
                <a:latin typeface="Lato"/>
                <a:ea typeface="Lato"/>
                <a:cs typeface="Lato"/>
                <a:sym typeface="Lato"/>
              </a:rPr>
              <a:t>14    | </a:t>
            </a:r>
            <a:r>
              <a:rPr lang="en-GB" sz="800">
                <a:solidFill>
                  <a:srgbClr val="000000"/>
                </a:solidFill>
                <a:latin typeface="Lato"/>
                <a:ea typeface="Lato"/>
                <a:cs typeface="Lato"/>
                <a:sym typeface="Lato"/>
              </a:rPr>
              <a:t>   </a:t>
            </a:r>
            <a:r>
              <a:rPr lang="en-GB" sz="800">
                <a:solidFill>
                  <a:srgbClr val="FFF2CC"/>
                </a:solidFill>
                <a:latin typeface="Lato"/>
                <a:ea typeface="Lato"/>
                <a:cs typeface="Lato"/>
                <a:sym typeface="Lato"/>
              </a:rPr>
              <a:t>Mei Wong needs access to trips, bookings, equipment, airfare, visa requirements, and the inoculations tables.</a:t>
            </a:r>
            <a:endParaRPr sz="800">
              <a:solidFill>
                <a:srgbClr val="FFF2CC"/>
              </a:solidFill>
              <a:latin typeface="Lato"/>
              <a:ea typeface="Lato"/>
              <a:cs typeface="Lato"/>
              <a:sym typeface="Lato"/>
            </a:endParaRPr>
          </a:p>
        </p:txBody>
      </p:sp>
      <p:sp>
        <p:nvSpPr>
          <p:cNvPr id="244" name="Google Shape;244;p23"/>
          <p:cNvSpPr/>
          <p:nvPr/>
        </p:nvSpPr>
        <p:spPr>
          <a:xfrm>
            <a:off x="-75" y="0"/>
            <a:ext cx="9144000" cy="599400"/>
          </a:xfrm>
          <a:prstGeom prst="rect">
            <a:avLst/>
          </a:prstGeom>
          <a:solidFill>
            <a:srgbClr val="9C9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824500" y="1190950"/>
            <a:ext cx="778800" cy="51600"/>
          </a:xfrm>
          <a:prstGeom prst="rect">
            <a:avLst/>
          </a:pr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46" name="Google Shape;246;p23"/>
          <p:cNvSpPr/>
          <p:nvPr/>
        </p:nvSpPr>
        <p:spPr>
          <a:xfrm>
            <a:off x="1202400" y="1190950"/>
            <a:ext cx="400800" cy="51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7" name="Google Shape;247;p23"/>
          <p:cNvPicPr preferRelativeResize="0"/>
          <p:nvPr/>
        </p:nvPicPr>
        <p:blipFill rotWithShape="1">
          <a:blip r:embed="rId3">
            <a:alphaModFix/>
          </a:blip>
          <a:srcRect l="19445" r="28409"/>
          <a:stretch/>
        </p:blipFill>
        <p:spPr>
          <a:xfrm>
            <a:off x="6632200" y="1584150"/>
            <a:ext cx="1545024" cy="2597475"/>
          </a:xfrm>
          <a:prstGeom prst="rect">
            <a:avLst/>
          </a:prstGeom>
          <a:noFill/>
          <a:ln>
            <a:noFill/>
          </a:ln>
        </p:spPr>
      </p:pic>
      <p:pic>
        <p:nvPicPr>
          <p:cNvPr id="248" name="Google Shape;248;p23"/>
          <p:cNvPicPr preferRelativeResize="0"/>
          <p:nvPr/>
        </p:nvPicPr>
        <p:blipFill rotWithShape="1">
          <a:blip r:embed="rId4">
            <a:alphaModFix/>
          </a:blip>
          <a:srcRect t="6514" b="6514"/>
          <a:stretch/>
        </p:blipFill>
        <p:spPr>
          <a:xfrm>
            <a:off x="7308300" y="915725"/>
            <a:ext cx="1346627" cy="1356549"/>
          </a:xfrm>
          <a:prstGeom prst="rect">
            <a:avLst/>
          </a:prstGeom>
          <a:noFill/>
          <a:ln>
            <a:noFill/>
          </a:ln>
        </p:spPr>
      </p:pic>
      <p:pic>
        <p:nvPicPr>
          <p:cNvPr id="249" name="Google Shape;249;p23"/>
          <p:cNvPicPr preferRelativeResize="0"/>
          <p:nvPr/>
        </p:nvPicPr>
        <p:blipFill rotWithShape="1">
          <a:blip r:embed="rId5">
            <a:alphaModFix/>
          </a:blip>
          <a:srcRect l="2143"/>
          <a:stretch/>
        </p:blipFill>
        <p:spPr>
          <a:xfrm>
            <a:off x="7308300" y="2502175"/>
            <a:ext cx="1835699" cy="1241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3"/>
        <p:cNvGrpSpPr/>
        <p:nvPr/>
      </p:nvGrpSpPr>
      <p:grpSpPr>
        <a:xfrm>
          <a:off x="0" y="0"/>
          <a:ext cx="0" cy="0"/>
          <a:chOff x="0" y="0"/>
          <a:chExt cx="0" cy="0"/>
        </a:xfrm>
      </p:grpSpPr>
      <p:sp>
        <p:nvSpPr>
          <p:cNvPr id="254" name="Google Shape;254;p24"/>
          <p:cNvSpPr/>
          <p:nvPr/>
        </p:nvSpPr>
        <p:spPr>
          <a:xfrm>
            <a:off x="0" y="-4850"/>
            <a:ext cx="43371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txBox="1">
            <a:spLocks noGrp="1"/>
          </p:cNvSpPr>
          <p:nvPr>
            <p:ph type="title"/>
          </p:nvPr>
        </p:nvSpPr>
        <p:spPr>
          <a:xfrm>
            <a:off x="724950" y="607117"/>
            <a:ext cx="3300900" cy="3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solidFill>
                  <a:srgbClr val="F3F3F3"/>
                </a:solidFill>
              </a:rPr>
              <a:t>Business Rules</a:t>
            </a:r>
            <a:endParaRPr sz="2000" dirty="0">
              <a:solidFill>
                <a:srgbClr val="F3F3F3"/>
              </a:solidFill>
            </a:endParaRPr>
          </a:p>
        </p:txBody>
      </p:sp>
      <p:sp>
        <p:nvSpPr>
          <p:cNvPr id="256" name="Google Shape;256;p24"/>
          <p:cNvSpPr txBox="1">
            <a:spLocks noGrp="1"/>
          </p:cNvSpPr>
          <p:nvPr>
            <p:ph type="title"/>
          </p:nvPr>
        </p:nvSpPr>
        <p:spPr>
          <a:xfrm>
            <a:off x="4687350" y="606375"/>
            <a:ext cx="3300900" cy="45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434343"/>
                </a:solidFill>
              </a:rPr>
              <a:t>ERD</a:t>
            </a:r>
            <a:endParaRPr sz="2000">
              <a:solidFill>
                <a:srgbClr val="434343"/>
              </a:solidFill>
            </a:endParaRPr>
          </a:p>
        </p:txBody>
      </p:sp>
      <p:sp>
        <p:nvSpPr>
          <p:cNvPr id="257" name="Google Shape;257;p24"/>
          <p:cNvSpPr txBox="1"/>
          <p:nvPr/>
        </p:nvSpPr>
        <p:spPr>
          <a:xfrm>
            <a:off x="756125" y="1292600"/>
            <a:ext cx="3543000" cy="264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chemeClr val="accent3">
                    <a:lumMod val="60000"/>
                    <a:lumOff val="40000"/>
                  </a:schemeClr>
                </a:solidFill>
                <a:latin typeface="Lato"/>
                <a:ea typeface="Lato"/>
                <a:cs typeface="Lato"/>
                <a:sym typeface="Lato"/>
              </a:rPr>
              <a:t>EMPLOYEE</a:t>
            </a:r>
            <a:r>
              <a:rPr lang="en-GB" sz="800" b="1" dirty="0">
                <a:solidFill>
                  <a:srgbClr val="FF9900"/>
                </a:solidFill>
                <a:latin typeface="Lato"/>
                <a:ea typeface="Lato"/>
                <a:cs typeface="Lato"/>
                <a:sym typeface="Lato"/>
              </a:rPr>
              <a:t> </a:t>
            </a:r>
            <a:r>
              <a:rPr lang="en-GB" sz="800" dirty="0">
                <a:solidFill>
                  <a:srgbClr val="D9D9D9"/>
                </a:solidFill>
                <a:latin typeface="Lato"/>
                <a:ea typeface="Lato"/>
                <a:cs typeface="Lato"/>
                <a:sym typeface="Lato"/>
              </a:rPr>
              <a:t>is assigned to one </a:t>
            </a:r>
            <a:r>
              <a:rPr lang="en-GB" sz="800" b="1" dirty="0">
                <a:solidFill>
                  <a:srgbClr val="66D85D"/>
                </a:solidFill>
                <a:latin typeface="Lato"/>
                <a:ea typeface="Lato"/>
                <a:cs typeface="Lato"/>
                <a:sym typeface="Lato"/>
              </a:rPr>
              <a:t>DEPARTMENT.</a:t>
            </a:r>
            <a:endParaRPr sz="800" b="1" dirty="0">
              <a:solidFill>
                <a:srgbClr val="66D85D"/>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66D85D"/>
                </a:solidFill>
                <a:latin typeface="Lato"/>
                <a:ea typeface="Lato"/>
                <a:cs typeface="Lato"/>
                <a:sym typeface="Lato"/>
              </a:rPr>
              <a:t>DEPARTMENT </a:t>
            </a:r>
            <a:r>
              <a:rPr lang="en-GB" sz="800" dirty="0">
                <a:solidFill>
                  <a:srgbClr val="D9D9D9"/>
                </a:solidFill>
                <a:latin typeface="Lato"/>
                <a:ea typeface="Lato"/>
                <a:cs typeface="Lato"/>
                <a:sym typeface="Lato"/>
              </a:rPr>
              <a:t>can employ many</a:t>
            </a:r>
            <a:r>
              <a:rPr lang="en-GB" sz="800" dirty="0">
                <a:solidFill>
                  <a:srgbClr val="CCCCCC"/>
                </a:solidFill>
                <a:latin typeface="Lato"/>
                <a:ea typeface="Lato"/>
                <a:cs typeface="Lato"/>
                <a:sym typeface="Lato"/>
              </a:rPr>
              <a:t> </a:t>
            </a:r>
            <a:r>
              <a:rPr lang="en-GB" sz="800" b="1" dirty="0">
                <a:solidFill>
                  <a:schemeClr val="accent3">
                    <a:lumMod val="60000"/>
                    <a:lumOff val="40000"/>
                  </a:schemeClr>
                </a:solidFill>
                <a:latin typeface="Lato"/>
                <a:ea typeface="Lato"/>
                <a:cs typeface="Lato"/>
                <a:sym typeface="Lato"/>
              </a:rPr>
              <a:t>EMPLOYEES</a:t>
            </a:r>
            <a:r>
              <a:rPr lang="en-GB" sz="800" dirty="0">
                <a:solidFill>
                  <a:srgbClr val="CCCCCC"/>
                </a:solidFill>
                <a:latin typeface="Lato"/>
                <a:ea typeface="Lato"/>
                <a:cs typeface="Lato"/>
                <a:sym typeface="Lato"/>
              </a:rPr>
              <a:t>.</a:t>
            </a:r>
            <a:endParaRPr sz="800" dirty="0">
              <a:solidFill>
                <a:srgbClr val="CCCCCC"/>
              </a:solidFill>
              <a:latin typeface="Lato"/>
              <a:ea typeface="Lato"/>
              <a:cs typeface="Lato"/>
              <a:sym typeface="Lato"/>
            </a:endParaRPr>
          </a:p>
          <a:p>
            <a:pPr marL="0" lvl="0" indent="0" algn="l" rtl="0">
              <a:spcBef>
                <a:spcPts val="0"/>
              </a:spcBef>
              <a:spcAft>
                <a:spcPts val="0"/>
              </a:spcAft>
              <a:buNone/>
            </a:pPr>
            <a:endParaRPr sz="800" dirty="0">
              <a:solidFill>
                <a:srgbClr val="CCCCCC"/>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chemeClr val="accent2">
                    <a:lumMod val="60000"/>
                    <a:lumOff val="40000"/>
                  </a:schemeClr>
                </a:solidFill>
                <a:latin typeface="Lato"/>
                <a:ea typeface="Lato"/>
                <a:cs typeface="Lato"/>
                <a:sym typeface="Lato"/>
              </a:rPr>
              <a:t>CUSTOMER</a:t>
            </a:r>
            <a:r>
              <a:rPr lang="en-GB" sz="800" b="1" dirty="0">
                <a:solidFill>
                  <a:srgbClr val="A4C2F4"/>
                </a:solidFill>
                <a:latin typeface="Lato"/>
                <a:ea typeface="Lato"/>
                <a:cs typeface="Lato"/>
                <a:sym typeface="Lato"/>
              </a:rPr>
              <a:t> </a:t>
            </a:r>
            <a:r>
              <a:rPr lang="en-GB" sz="800" dirty="0">
                <a:solidFill>
                  <a:srgbClr val="D9D9D9"/>
                </a:solidFill>
                <a:latin typeface="Lato"/>
                <a:ea typeface="Lato"/>
                <a:cs typeface="Lato"/>
                <a:sym typeface="Lato"/>
              </a:rPr>
              <a:t>can purchase or rent multiple </a:t>
            </a:r>
            <a:r>
              <a:rPr lang="en-GB" sz="800" b="1" dirty="0">
                <a:solidFill>
                  <a:srgbClr val="FFE599"/>
                </a:solidFill>
                <a:latin typeface="Lato"/>
                <a:ea typeface="Lato"/>
                <a:cs typeface="Lato"/>
                <a:sym typeface="Lato"/>
              </a:rPr>
              <a:t>EQUIPMENT</a:t>
            </a:r>
            <a:r>
              <a:rPr lang="en-GB" sz="800" dirty="0">
                <a:solidFill>
                  <a:srgbClr val="CCCCCC"/>
                </a:solidFill>
                <a:latin typeface="Lato"/>
                <a:ea typeface="Lato"/>
                <a:cs typeface="Lato"/>
                <a:sym typeface="Lato"/>
              </a:rPr>
              <a:t>.</a:t>
            </a:r>
            <a:endParaRPr sz="800" dirty="0">
              <a:solidFill>
                <a:srgbClr val="CCCCCC"/>
              </a:solidFill>
              <a:latin typeface="Lato"/>
              <a:ea typeface="Lato"/>
              <a:cs typeface="Lato"/>
              <a:sym typeface="Lato"/>
            </a:endParaRPr>
          </a:p>
          <a:p>
            <a:pPr marL="0" lvl="0" indent="0" algn="l" rtl="0">
              <a:spcBef>
                <a:spcPts val="0"/>
              </a:spcBef>
              <a:spcAft>
                <a:spcPts val="0"/>
              </a:spcAft>
              <a:buNone/>
            </a:pPr>
            <a:r>
              <a:rPr lang="en-GB" sz="800" dirty="0">
                <a:solidFill>
                  <a:srgbClr val="CCCCCC"/>
                </a:solidFill>
                <a:latin typeface="Lato"/>
                <a:ea typeface="Lato"/>
                <a:cs typeface="Lato"/>
                <a:sym typeface="Lato"/>
              </a:rPr>
              <a:t>An </a:t>
            </a:r>
            <a:r>
              <a:rPr lang="en-GB" sz="800" b="1" dirty="0">
                <a:solidFill>
                  <a:srgbClr val="FFE599"/>
                </a:solidFill>
                <a:latin typeface="Lato"/>
                <a:ea typeface="Lato"/>
                <a:cs typeface="Lato"/>
                <a:sym typeface="Lato"/>
              </a:rPr>
              <a:t>EQUIPMENT </a:t>
            </a:r>
            <a:r>
              <a:rPr lang="en-GB" sz="800" dirty="0">
                <a:solidFill>
                  <a:srgbClr val="CCCCCC"/>
                </a:solidFill>
                <a:latin typeface="Lato"/>
                <a:ea typeface="Lato"/>
                <a:cs typeface="Lato"/>
                <a:sym typeface="Lato"/>
              </a:rPr>
              <a:t>can be purchased or rented by multiple </a:t>
            </a:r>
            <a:r>
              <a:rPr lang="en-GB" sz="800" b="1" dirty="0">
                <a:solidFill>
                  <a:schemeClr val="accent2">
                    <a:lumMod val="60000"/>
                    <a:lumOff val="40000"/>
                  </a:schemeClr>
                </a:solidFill>
                <a:latin typeface="Lato"/>
                <a:ea typeface="Lato"/>
                <a:cs typeface="Lato"/>
                <a:sym typeface="Lato"/>
              </a:rPr>
              <a:t>CUSTOMERS</a:t>
            </a:r>
            <a:r>
              <a:rPr lang="en-GB" sz="800" dirty="0">
                <a:solidFill>
                  <a:srgbClr val="CCCCCC"/>
                </a:solidFill>
                <a:latin typeface="Lato"/>
                <a:ea typeface="Lato"/>
                <a:cs typeface="Lato"/>
                <a:sym typeface="Lato"/>
              </a:rPr>
              <a:t>.</a:t>
            </a:r>
            <a:endParaRPr sz="800" dirty="0">
              <a:solidFill>
                <a:srgbClr val="CCCCCC"/>
              </a:solidFill>
              <a:latin typeface="Lato"/>
              <a:ea typeface="Lato"/>
              <a:cs typeface="Lato"/>
              <a:sym typeface="Lato"/>
            </a:endParaRPr>
          </a:p>
          <a:p>
            <a:pPr marL="0" lvl="0" indent="0" algn="l" rtl="0">
              <a:spcBef>
                <a:spcPts val="0"/>
              </a:spcBef>
              <a:spcAft>
                <a:spcPts val="0"/>
              </a:spcAft>
              <a:buNone/>
            </a:pPr>
            <a:endParaRPr sz="800" b="1" dirty="0">
              <a:solidFill>
                <a:srgbClr val="FFE59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chemeClr val="accent3">
                    <a:lumMod val="60000"/>
                    <a:lumOff val="40000"/>
                  </a:schemeClr>
                </a:solidFill>
                <a:latin typeface="Lato"/>
                <a:ea typeface="Lato"/>
                <a:cs typeface="Lato"/>
                <a:sym typeface="Lato"/>
              </a:rPr>
              <a:t>EMPLOYE</a:t>
            </a:r>
            <a:r>
              <a:rPr lang="en-GB" sz="800" b="1" dirty="0">
                <a:solidFill>
                  <a:srgbClr val="FF9900"/>
                </a:solidFill>
                <a:latin typeface="Lato"/>
                <a:ea typeface="Lato"/>
                <a:cs typeface="Lato"/>
                <a:sym typeface="Lato"/>
              </a:rPr>
              <a:t>E </a:t>
            </a:r>
            <a:r>
              <a:rPr lang="en-GB" sz="800" dirty="0">
                <a:solidFill>
                  <a:srgbClr val="D9D9D9"/>
                </a:solidFill>
                <a:latin typeface="Lato"/>
                <a:ea typeface="Lato"/>
                <a:cs typeface="Lato"/>
                <a:sym typeface="Lato"/>
              </a:rPr>
              <a:t>can be assigned to multiple </a:t>
            </a:r>
            <a:r>
              <a:rPr lang="en-GB" sz="800" b="1" dirty="0">
                <a:solidFill>
                  <a:srgbClr val="FF84AC"/>
                </a:solidFill>
                <a:latin typeface="Lato"/>
                <a:ea typeface="Lato"/>
                <a:cs typeface="Lato"/>
                <a:sym typeface="Lato"/>
              </a:rPr>
              <a:t>CUSTOMER_BOOKINGS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FF84AC"/>
                </a:solidFill>
                <a:latin typeface="Lato"/>
                <a:ea typeface="Lato"/>
                <a:cs typeface="Lato"/>
                <a:sym typeface="Lato"/>
              </a:rPr>
              <a:t>CUSTOMER_BOOKING </a:t>
            </a:r>
            <a:r>
              <a:rPr lang="en-GB" sz="800" dirty="0">
                <a:solidFill>
                  <a:srgbClr val="D9D9D9"/>
                </a:solidFill>
                <a:latin typeface="Lato"/>
                <a:ea typeface="Lato"/>
                <a:cs typeface="Lato"/>
                <a:sym typeface="Lato"/>
              </a:rPr>
              <a:t>can have one </a:t>
            </a:r>
            <a:r>
              <a:rPr lang="en-GB" sz="800" b="1" dirty="0">
                <a:solidFill>
                  <a:schemeClr val="accent3">
                    <a:lumMod val="60000"/>
                    <a:lumOff val="40000"/>
                  </a:schemeClr>
                </a:solidFill>
                <a:latin typeface="Lato"/>
                <a:ea typeface="Lato"/>
                <a:cs typeface="Lato"/>
                <a:sym typeface="Lato"/>
              </a:rPr>
              <a:t>EMPLOYEE.</a:t>
            </a:r>
            <a:endParaRPr sz="800" b="1" dirty="0">
              <a:solidFill>
                <a:schemeClr val="accent3">
                  <a:lumMod val="60000"/>
                  <a:lumOff val="40000"/>
                </a:schemeClr>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chemeClr val="accent2">
                    <a:lumMod val="60000"/>
                    <a:lumOff val="40000"/>
                  </a:schemeClr>
                </a:solidFill>
                <a:latin typeface="Lato"/>
                <a:ea typeface="Lato"/>
                <a:cs typeface="Lato"/>
                <a:sym typeface="Lato"/>
              </a:rPr>
              <a:t>CUSTOMER</a:t>
            </a:r>
            <a:r>
              <a:rPr lang="en-GB" sz="800" b="1" dirty="0">
                <a:solidFill>
                  <a:srgbClr val="A4C2F4"/>
                </a:solidFill>
                <a:latin typeface="Lato"/>
                <a:ea typeface="Lato"/>
                <a:cs typeface="Lato"/>
                <a:sym typeface="Lato"/>
              </a:rPr>
              <a:t> </a:t>
            </a:r>
            <a:r>
              <a:rPr lang="en-GB" sz="800" dirty="0">
                <a:solidFill>
                  <a:srgbClr val="D9D9D9"/>
                </a:solidFill>
                <a:latin typeface="Lato"/>
                <a:ea typeface="Lato"/>
                <a:cs typeface="Lato"/>
                <a:sym typeface="Lato"/>
              </a:rPr>
              <a:t>can have multiple </a:t>
            </a:r>
            <a:r>
              <a:rPr lang="en-GB" sz="800" b="1" dirty="0">
                <a:solidFill>
                  <a:srgbClr val="FF84AC"/>
                </a:solidFill>
                <a:latin typeface="Lato"/>
                <a:ea typeface="Lato"/>
                <a:cs typeface="Lato"/>
                <a:sym typeface="Lato"/>
              </a:rPr>
              <a:t>CUSTOMER_BOOKINGS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FF84AC"/>
                </a:solidFill>
                <a:latin typeface="Lato"/>
                <a:ea typeface="Lato"/>
                <a:cs typeface="Lato"/>
                <a:sym typeface="Lato"/>
              </a:rPr>
              <a:t>CUSTOMER_BOOKING </a:t>
            </a:r>
            <a:r>
              <a:rPr lang="en-GB" sz="800" dirty="0">
                <a:solidFill>
                  <a:srgbClr val="D9D9D9"/>
                </a:solidFill>
                <a:latin typeface="Lato"/>
                <a:ea typeface="Lato"/>
                <a:cs typeface="Lato"/>
                <a:sym typeface="Lato"/>
              </a:rPr>
              <a:t>has one </a:t>
            </a:r>
            <a:r>
              <a:rPr lang="en-GB" sz="800" b="1" dirty="0">
                <a:solidFill>
                  <a:schemeClr val="accent2">
                    <a:lumMod val="60000"/>
                    <a:lumOff val="40000"/>
                  </a:schemeClr>
                </a:solidFill>
                <a:latin typeface="Lato"/>
                <a:ea typeface="Lato"/>
                <a:cs typeface="Lato"/>
                <a:sym typeface="Lato"/>
              </a:rPr>
              <a:t>CUSTOMER</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FF84AC"/>
                </a:solidFill>
                <a:latin typeface="Lato"/>
                <a:ea typeface="Lato"/>
                <a:cs typeface="Lato"/>
                <a:sym typeface="Lato"/>
              </a:rPr>
              <a:t>CUSTOMER_BOOKING </a:t>
            </a:r>
            <a:r>
              <a:rPr lang="en-GB" sz="800" dirty="0">
                <a:solidFill>
                  <a:srgbClr val="D9D9D9"/>
                </a:solidFill>
                <a:latin typeface="Lato"/>
                <a:ea typeface="Lato"/>
                <a:cs typeface="Lato"/>
                <a:sym typeface="Lato"/>
              </a:rPr>
              <a:t>can have one </a:t>
            </a:r>
            <a:r>
              <a:rPr lang="en-GB" sz="800" b="1" dirty="0">
                <a:solidFill>
                  <a:srgbClr val="CEFF83"/>
                </a:solidFill>
                <a:latin typeface="Lato"/>
                <a:ea typeface="Lato"/>
                <a:cs typeface="Lato"/>
                <a:sym typeface="Lato"/>
              </a:rPr>
              <a:t>AIRFARE </a:t>
            </a:r>
            <a:r>
              <a:rPr lang="en-GB" sz="800" dirty="0">
                <a:solidFill>
                  <a:srgbClr val="D9D9D9"/>
                </a:solidFill>
                <a:latin typeface="Lato"/>
                <a:ea typeface="Lato"/>
                <a:cs typeface="Lato"/>
                <a:sym typeface="Lato"/>
              </a:rPr>
              <a:t>price.</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rgbClr val="CEFF83"/>
                </a:solidFill>
                <a:latin typeface="Lato"/>
                <a:ea typeface="Lato"/>
                <a:cs typeface="Lato"/>
                <a:sym typeface="Lato"/>
              </a:rPr>
              <a:t>AIRFARE </a:t>
            </a:r>
            <a:r>
              <a:rPr lang="en-GB" sz="800" dirty="0">
                <a:solidFill>
                  <a:srgbClr val="D9D9D9"/>
                </a:solidFill>
                <a:latin typeface="Lato"/>
                <a:ea typeface="Lato"/>
                <a:cs typeface="Lato"/>
                <a:sym typeface="Lato"/>
              </a:rPr>
              <a:t>price can have multiple </a:t>
            </a:r>
            <a:r>
              <a:rPr lang="en-GB" sz="800" b="1" dirty="0">
                <a:solidFill>
                  <a:srgbClr val="FF84AC"/>
                </a:solidFill>
                <a:latin typeface="Lato"/>
                <a:ea typeface="Lato"/>
                <a:cs typeface="Lato"/>
                <a:sym typeface="Lato"/>
              </a:rPr>
              <a:t>CUSTOMER_BOOKINGS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chemeClr val="accent2">
                    <a:lumMod val="60000"/>
                    <a:lumOff val="40000"/>
                  </a:schemeClr>
                </a:solidFill>
                <a:latin typeface="Lato"/>
                <a:ea typeface="Lato"/>
                <a:cs typeface="Lato"/>
                <a:sym typeface="Lato"/>
              </a:rPr>
              <a:t>CUSTOMER</a:t>
            </a:r>
            <a:r>
              <a:rPr lang="en-GB" sz="800" b="1" dirty="0">
                <a:solidFill>
                  <a:srgbClr val="9FC5E8"/>
                </a:solidFill>
                <a:latin typeface="Lato"/>
                <a:ea typeface="Lato"/>
                <a:cs typeface="Lato"/>
                <a:sym typeface="Lato"/>
              </a:rPr>
              <a:t> </a:t>
            </a:r>
            <a:r>
              <a:rPr lang="en-GB" sz="800" dirty="0">
                <a:solidFill>
                  <a:srgbClr val="D9D9D9"/>
                </a:solidFill>
                <a:latin typeface="Lato"/>
                <a:ea typeface="Lato"/>
                <a:cs typeface="Lato"/>
                <a:sym typeface="Lato"/>
              </a:rPr>
              <a:t>can have multiple </a:t>
            </a:r>
            <a:r>
              <a:rPr lang="en-GB" sz="800" b="1" dirty="0">
                <a:solidFill>
                  <a:srgbClr val="B4A7D6"/>
                </a:solidFill>
                <a:latin typeface="Lato"/>
                <a:ea typeface="Lato"/>
                <a:cs typeface="Lato"/>
                <a:sym typeface="Lato"/>
              </a:rPr>
              <a:t>CUSTOMER_ORDERS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B4A7D6"/>
                </a:solidFill>
                <a:latin typeface="Lato"/>
                <a:ea typeface="Lato"/>
                <a:cs typeface="Lato"/>
                <a:sym typeface="Lato"/>
              </a:rPr>
              <a:t>CUSTOMER_ORDER </a:t>
            </a:r>
            <a:r>
              <a:rPr lang="en-GB" sz="800" dirty="0">
                <a:solidFill>
                  <a:srgbClr val="D9D9D9"/>
                </a:solidFill>
                <a:latin typeface="Lato"/>
                <a:ea typeface="Lato"/>
                <a:cs typeface="Lato"/>
                <a:sym typeface="Lato"/>
              </a:rPr>
              <a:t>has one </a:t>
            </a:r>
            <a:r>
              <a:rPr lang="en-GB" sz="800" b="1" dirty="0">
                <a:solidFill>
                  <a:schemeClr val="accent2">
                    <a:lumMod val="60000"/>
                    <a:lumOff val="40000"/>
                  </a:schemeClr>
                </a:solidFill>
                <a:latin typeface="Lato"/>
                <a:ea typeface="Lato"/>
                <a:cs typeface="Lato"/>
                <a:sym typeface="Lato"/>
              </a:rPr>
              <a:t>CUSTOMER</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CCCCCC"/>
              </a:solidFill>
              <a:latin typeface="Lato"/>
              <a:ea typeface="Lato"/>
              <a:cs typeface="Lato"/>
              <a:sym typeface="Lato"/>
            </a:endParaRPr>
          </a:p>
          <a:p>
            <a:pPr marL="0" lvl="0" indent="0" algn="l" rtl="0">
              <a:spcBef>
                <a:spcPts val="0"/>
              </a:spcBef>
              <a:spcAft>
                <a:spcPts val="0"/>
              </a:spcAft>
              <a:buNone/>
            </a:pPr>
            <a:endParaRPr sz="800" dirty="0">
              <a:solidFill>
                <a:srgbClr val="CCCCCC"/>
              </a:solidFill>
              <a:latin typeface="Lato"/>
              <a:ea typeface="Lato"/>
              <a:cs typeface="Lato"/>
              <a:sym typeface="Lato"/>
            </a:endParaRPr>
          </a:p>
        </p:txBody>
      </p:sp>
      <p:sp>
        <p:nvSpPr>
          <p:cNvPr id="258" name="Google Shape;258;p24"/>
          <p:cNvSpPr/>
          <p:nvPr/>
        </p:nvSpPr>
        <p:spPr>
          <a:xfrm>
            <a:off x="7858800" y="0"/>
            <a:ext cx="1285200" cy="73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824500" y="1114750"/>
            <a:ext cx="778800" cy="516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60" name="Google Shape;260;p24"/>
          <p:cNvSpPr/>
          <p:nvPr/>
        </p:nvSpPr>
        <p:spPr>
          <a:xfrm>
            <a:off x="1202400" y="1114750"/>
            <a:ext cx="400800" cy="51600"/>
          </a:xfrm>
          <a:prstGeom prst="rect">
            <a:avLst/>
          </a:prstGeom>
          <a:solidFill>
            <a:srgbClr val="969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1" name="Google Shape;261;p24"/>
          <p:cNvPicPr preferRelativeResize="0"/>
          <p:nvPr/>
        </p:nvPicPr>
        <p:blipFill rotWithShape="1">
          <a:blip r:embed="rId3">
            <a:alphaModFix/>
          </a:blip>
          <a:srcRect l="-413" r="-413" b="-4264"/>
          <a:stretch/>
        </p:blipFill>
        <p:spPr>
          <a:xfrm>
            <a:off x="4523125" y="1216400"/>
            <a:ext cx="4502099" cy="339640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65"/>
        <p:cNvGrpSpPr/>
        <p:nvPr/>
      </p:nvGrpSpPr>
      <p:grpSpPr>
        <a:xfrm>
          <a:off x="0" y="0"/>
          <a:ext cx="0" cy="0"/>
          <a:chOff x="0" y="0"/>
          <a:chExt cx="0" cy="0"/>
        </a:xfrm>
      </p:grpSpPr>
      <p:sp>
        <p:nvSpPr>
          <p:cNvPr id="266" name="Google Shape;266;p25"/>
          <p:cNvSpPr/>
          <p:nvPr/>
        </p:nvSpPr>
        <p:spPr>
          <a:xfrm>
            <a:off x="0" y="-4850"/>
            <a:ext cx="43371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5"/>
          <p:cNvSpPr txBox="1">
            <a:spLocks noGrp="1"/>
          </p:cNvSpPr>
          <p:nvPr>
            <p:ph type="title"/>
          </p:nvPr>
        </p:nvSpPr>
        <p:spPr>
          <a:xfrm>
            <a:off x="724950" y="607117"/>
            <a:ext cx="3300900" cy="3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3F3F3"/>
                </a:solidFill>
              </a:rPr>
              <a:t>Business Rules</a:t>
            </a:r>
            <a:endParaRPr sz="2000">
              <a:solidFill>
                <a:srgbClr val="F3F3F3"/>
              </a:solidFill>
            </a:endParaRPr>
          </a:p>
        </p:txBody>
      </p:sp>
      <p:sp>
        <p:nvSpPr>
          <p:cNvPr id="268" name="Google Shape;268;p25"/>
          <p:cNvSpPr txBox="1">
            <a:spLocks noGrp="1"/>
          </p:cNvSpPr>
          <p:nvPr>
            <p:ph type="title"/>
          </p:nvPr>
        </p:nvSpPr>
        <p:spPr>
          <a:xfrm>
            <a:off x="4687350" y="606375"/>
            <a:ext cx="3300900" cy="45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434343"/>
                </a:solidFill>
              </a:rPr>
              <a:t>ERD</a:t>
            </a:r>
            <a:endParaRPr sz="2000">
              <a:solidFill>
                <a:srgbClr val="434343"/>
              </a:solidFill>
            </a:endParaRPr>
          </a:p>
        </p:txBody>
      </p:sp>
      <p:sp>
        <p:nvSpPr>
          <p:cNvPr id="269" name="Google Shape;269;p25"/>
          <p:cNvSpPr txBox="1"/>
          <p:nvPr/>
        </p:nvSpPr>
        <p:spPr>
          <a:xfrm>
            <a:off x="756125" y="1292600"/>
            <a:ext cx="3543000" cy="2524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B4A7D6"/>
                </a:solidFill>
                <a:latin typeface="Lato"/>
                <a:ea typeface="Lato"/>
                <a:cs typeface="Lato"/>
                <a:sym typeface="Lato"/>
              </a:rPr>
              <a:t>CUSTOMER_ORDER </a:t>
            </a:r>
            <a:r>
              <a:rPr lang="en-GB" sz="800" dirty="0">
                <a:solidFill>
                  <a:srgbClr val="D9D9D9"/>
                </a:solidFill>
                <a:latin typeface="Lato"/>
                <a:ea typeface="Lato"/>
                <a:cs typeface="Lato"/>
                <a:sym typeface="Lato"/>
              </a:rPr>
              <a:t>can have multiple </a:t>
            </a:r>
            <a:r>
              <a:rPr lang="en-GB" sz="800" b="1" dirty="0">
                <a:solidFill>
                  <a:srgbClr val="FFE599"/>
                </a:solidFill>
                <a:latin typeface="Lato"/>
                <a:ea typeface="Lato"/>
                <a:cs typeface="Lato"/>
                <a:sym typeface="Lato"/>
              </a:rPr>
              <a:t>EQUIPMENT</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rgbClr val="FFE599"/>
                </a:solidFill>
                <a:latin typeface="Lato"/>
                <a:ea typeface="Lato"/>
                <a:cs typeface="Lato"/>
                <a:sym typeface="Lato"/>
              </a:rPr>
              <a:t>EQUIPMENT </a:t>
            </a:r>
            <a:r>
              <a:rPr lang="en-GB" sz="800" dirty="0">
                <a:solidFill>
                  <a:srgbClr val="D9D9D9"/>
                </a:solidFill>
                <a:latin typeface="Lato"/>
                <a:ea typeface="Lato"/>
                <a:cs typeface="Lato"/>
                <a:sym typeface="Lato"/>
              </a:rPr>
              <a:t>can have multiple </a:t>
            </a:r>
            <a:r>
              <a:rPr lang="en-GB" sz="800" b="1" dirty="0">
                <a:solidFill>
                  <a:srgbClr val="B4A7D6"/>
                </a:solidFill>
                <a:latin typeface="Lato"/>
                <a:ea typeface="Lato"/>
                <a:cs typeface="Lato"/>
                <a:sym typeface="Lato"/>
              </a:rPr>
              <a:t>CUSTOMER_ORDERS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53C6A1"/>
                </a:solidFill>
                <a:latin typeface="Lato"/>
                <a:ea typeface="Lato"/>
                <a:cs typeface="Lato"/>
                <a:sym typeface="Lato"/>
              </a:rPr>
              <a:t>TRIP_LOCATION </a:t>
            </a:r>
            <a:r>
              <a:rPr lang="en-GB" sz="800" dirty="0">
                <a:solidFill>
                  <a:srgbClr val="D9D9D9"/>
                </a:solidFill>
                <a:latin typeface="Lato"/>
                <a:ea typeface="Lato"/>
                <a:cs typeface="Lato"/>
                <a:sym typeface="Lato"/>
              </a:rPr>
              <a:t>can have multiple </a:t>
            </a:r>
            <a:r>
              <a:rPr lang="en-GB" sz="800" b="1" dirty="0">
                <a:solidFill>
                  <a:srgbClr val="CEFF83"/>
                </a:solidFill>
                <a:latin typeface="Lato"/>
                <a:ea typeface="Lato"/>
                <a:cs typeface="Lato"/>
                <a:sym typeface="Lato"/>
              </a:rPr>
              <a:t>AIRFARES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rgbClr val="CEFF83"/>
                </a:solidFill>
                <a:latin typeface="Lato"/>
                <a:ea typeface="Lato"/>
                <a:cs typeface="Lato"/>
                <a:sym typeface="Lato"/>
              </a:rPr>
              <a:t>AIRFARE </a:t>
            </a:r>
            <a:r>
              <a:rPr lang="en-GB" sz="800" dirty="0">
                <a:solidFill>
                  <a:srgbClr val="D9D9D9"/>
                </a:solidFill>
                <a:latin typeface="Lato"/>
                <a:ea typeface="Lato"/>
                <a:cs typeface="Lato"/>
                <a:sym typeface="Lato"/>
              </a:rPr>
              <a:t>can have multiple </a:t>
            </a:r>
            <a:r>
              <a:rPr lang="en-GB" sz="800" b="1" dirty="0">
                <a:solidFill>
                  <a:srgbClr val="53C6A1"/>
                </a:solidFill>
                <a:latin typeface="Lato"/>
                <a:ea typeface="Lato"/>
                <a:cs typeface="Lato"/>
                <a:sym typeface="Lato"/>
              </a:rPr>
              <a:t>TRIP_LOCATION</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53C6A1"/>
                </a:solidFill>
                <a:latin typeface="Lato"/>
                <a:ea typeface="Lato"/>
                <a:cs typeface="Lato"/>
                <a:sym typeface="Lato"/>
              </a:rPr>
              <a:t>TRIP_LOCATION </a:t>
            </a:r>
            <a:r>
              <a:rPr lang="en-GB" sz="800" dirty="0">
                <a:solidFill>
                  <a:srgbClr val="D9D9D9"/>
                </a:solidFill>
                <a:latin typeface="Lato"/>
                <a:ea typeface="Lato"/>
                <a:cs typeface="Lato"/>
                <a:sym typeface="Lato"/>
              </a:rPr>
              <a:t>can have multiple </a:t>
            </a:r>
            <a:r>
              <a:rPr lang="en-GB" sz="800" b="1" dirty="0">
                <a:solidFill>
                  <a:srgbClr val="FF5B5B"/>
                </a:solidFill>
                <a:latin typeface="Lato"/>
                <a:ea typeface="Lato"/>
                <a:cs typeface="Lato"/>
                <a:sym typeface="Lato"/>
              </a:rPr>
              <a:t>VISA_REQUIREMENTS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FF5B5B"/>
                </a:solidFill>
                <a:latin typeface="Lato"/>
                <a:ea typeface="Lato"/>
                <a:cs typeface="Lato"/>
                <a:sym typeface="Lato"/>
              </a:rPr>
              <a:t>VISA_REQUIREMENT </a:t>
            </a:r>
            <a:r>
              <a:rPr lang="en-GB" sz="800" dirty="0">
                <a:solidFill>
                  <a:srgbClr val="D9D9D9"/>
                </a:solidFill>
                <a:latin typeface="Lato"/>
                <a:ea typeface="Lato"/>
                <a:cs typeface="Lato"/>
                <a:sym typeface="Lato"/>
              </a:rPr>
              <a:t>can be used for multiple </a:t>
            </a:r>
            <a:r>
              <a:rPr lang="en-GB" sz="800" b="1" dirty="0">
                <a:solidFill>
                  <a:srgbClr val="53C6A1"/>
                </a:solidFill>
                <a:latin typeface="Lato"/>
                <a:ea typeface="Lato"/>
                <a:cs typeface="Lato"/>
                <a:sym typeface="Lato"/>
              </a:rPr>
              <a:t>TRIP_LOCATION</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53C6A1"/>
                </a:solidFill>
                <a:latin typeface="Lato"/>
                <a:ea typeface="Lato"/>
                <a:cs typeface="Lato"/>
                <a:sym typeface="Lato"/>
              </a:rPr>
              <a:t>TRIP_LOCATION </a:t>
            </a:r>
            <a:r>
              <a:rPr lang="en-GB" sz="800" dirty="0">
                <a:solidFill>
                  <a:srgbClr val="D9D9D9"/>
                </a:solidFill>
                <a:latin typeface="Lato"/>
                <a:ea typeface="Lato"/>
                <a:cs typeface="Lato"/>
                <a:sym typeface="Lato"/>
              </a:rPr>
              <a:t>can have multiple </a:t>
            </a:r>
            <a:r>
              <a:rPr lang="en-GB" sz="800" b="1" dirty="0">
                <a:solidFill>
                  <a:srgbClr val="EFEFEF"/>
                </a:solidFill>
                <a:latin typeface="Lato"/>
                <a:ea typeface="Lato"/>
                <a:cs typeface="Lato"/>
                <a:sym typeface="Lato"/>
              </a:rPr>
              <a:t>INOCULATIONS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rgbClr val="EFEFEF"/>
                </a:solidFill>
                <a:latin typeface="Lato"/>
                <a:ea typeface="Lato"/>
                <a:cs typeface="Lato"/>
                <a:sym typeface="Lato"/>
              </a:rPr>
              <a:t>INOCULATION </a:t>
            </a:r>
            <a:r>
              <a:rPr lang="en-GB" sz="800" dirty="0">
                <a:solidFill>
                  <a:srgbClr val="D9D9D9"/>
                </a:solidFill>
                <a:latin typeface="Lato"/>
                <a:ea typeface="Lato"/>
                <a:cs typeface="Lato"/>
                <a:sym typeface="Lato"/>
              </a:rPr>
              <a:t>can have multiple </a:t>
            </a:r>
            <a:r>
              <a:rPr lang="en-GB" sz="800" b="1" dirty="0">
                <a:solidFill>
                  <a:srgbClr val="53C6A1"/>
                </a:solidFill>
                <a:latin typeface="Lato"/>
                <a:ea typeface="Lato"/>
                <a:cs typeface="Lato"/>
                <a:sym typeface="Lato"/>
              </a:rPr>
              <a:t>TRIP_LOCATION</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 </a:t>
            </a:r>
            <a:r>
              <a:rPr lang="en-GB" sz="800" b="1" dirty="0">
                <a:solidFill>
                  <a:srgbClr val="D38675"/>
                </a:solidFill>
                <a:latin typeface="Lato"/>
                <a:ea typeface="Lato"/>
                <a:cs typeface="Lato"/>
                <a:sym typeface="Lato"/>
              </a:rPr>
              <a:t>SUPPLIER </a:t>
            </a:r>
            <a:r>
              <a:rPr lang="en-GB" sz="800" dirty="0">
                <a:solidFill>
                  <a:srgbClr val="D9D9D9"/>
                </a:solidFill>
                <a:latin typeface="Lato"/>
                <a:ea typeface="Lato"/>
                <a:cs typeface="Lato"/>
                <a:sym typeface="Lato"/>
              </a:rPr>
              <a:t>can have multiple </a:t>
            </a:r>
            <a:r>
              <a:rPr lang="en-GB" sz="800" b="1" dirty="0">
                <a:solidFill>
                  <a:srgbClr val="BBCCA3"/>
                </a:solidFill>
                <a:latin typeface="Lato"/>
                <a:ea typeface="Lato"/>
                <a:cs typeface="Lato"/>
                <a:sym typeface="Lato"/>
              </a:rPr>
              <a:t>SUPPLY_ORDERS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dirty="0">
                <a:solidFill>
                  <a:srgbClr val="D9D9D9"/>
                </a:solidFill>
                <a:latin typeface="Lato"/>
                <a:ea typeface="Lato"/>
                <a:cs typeface="Lato"/>
                <a:sym typeface="Lato"/>
              </a:rPr>
              <a:t>An </a:t>
            </a:r>
            <a:r>
              <a:rPr lang="en-GB" sz="800" b="1" dirty="0">
                <a:solidFill>
                  <a:srgbClr val="BBCCA3"/>
                </a:solidFill>
                <a:latin typeface="Lato"/>
                <a:ea typeface="Lato"/>
                <a:cs typeface="Lato"/>
                <a:sym typeface="Lato"/>
              </a:rPr>
              <a:t>SUPPLY_ORDER </a:t>
            </a:r>
            <a:r>
              <a:rPr lang="en-GB" sz="800" dirty="0">
                <a:solidFill>
                  <a:srgbClr val="D9D9D9"/>
                </a:solidFill>
                <a:latin typeface="Lato"/>
                <a:ea typeface="Lato"/>
                <a:cs typeface="Lato"/>
                <a:sym typeface="Lato"/>
              </a:rPr>
              <a:t>can have one </a:t>
            </a:r>
            <a:r>
              <a:rPr lang="en-GB" sz="800" b="1" dirty="0">
                <a:solidFill>
                  <a:srgbClr val="D38675"/>
                </a:solidFill>
                <a:latin typeface="Lato"/>
                <a:ea typeface="Lato"/>
                <a:cs typeface="Lato"/>
                <a:sym typeface="Lato"/>
              </a:rPr>
              <a:t>SUPPLIER</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b="1" dirty="0">
                <a:solidFill>
                  <a:srgbClr val="FFE599"/>
                </a:solidFill>
                <a:latin typeface="Lato"/>
                <a:ea typeface="Lato"/>
                <a:cs typeface="Lato"/>
                <a:sym typeface="Lato"/>
              </a:rPr>
              <a:t>EQUIPMENTS </a:t>
            </a:r>
            <a:r>
              <a:rPr lang="en-GB" sz="800" dirty="0">
                <a:solidFill>
                  <a:srgbClr val="D9D9D9"/>
                </a:solidFill>
                <a:latin typeface="Lato"/>
                <a:ea typeface="Lato"/>
                <a:cs typeface="Lato"/>
                <a:sym typeface="Lato"/>
              </a:rPr>
              <a:t>can have multiple </a:t>
            </a:r>
            <a:r>
              <a:rPr lang="en-GB" sz="800" b="1" dirty="0">
                <a:solidFill>
                  <a:srgbClr val="BBCCA3"/>
                </a:solidFill>
                <a:latin typeface="Lato"/>
                <a:ea typeface="Lato"/>
                <a:cs typeface="Lato"/>
                <a:sym typeface="Lato"/>
              </a:rPr>
              <a:t>SUPPLY_ORDERS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r>
              <a:rPr lang="en-GB" sz="800" b="1" dirty="0">
                <a:solidFill>
                  <a:srgbClr val="BBCCA3"/>
                </a:solidFill>
                <a:latin typeface="Lato"/>
                <a:ea typeface="Lato"/>
                <a:cs typeface="Lato"/>
                <a:sym typeface="Lato"/>
              </a:rPr>
              <a:t>SUPPLY_ORDERS </a:t>
            </a:r>
            <a:r>
              <a:rPr lang="en-GB" sz="800" dirty="0">
                <a:solidFill>
                  <a:srgbClr val="D9D9D9"/>
                </a:solidFill>
                <a:latin typeface="Lato"/>
                <a:ea typeface="Lato"/>
                <a:cs typeface="Lato"/>
                <a:sym typeface="Lato"/>
              </a:rPr>
              <a:t>can have multiple </a:t>
            </a:r>
            <a:r>
              <a:rPr lang="en-GB" sz="800" b="1" dirty="0">
                <a:solidFill>
                  <a:srgbClr val="FFE599"/>
                </a:solidFill>
                <a:latin typeface="Lato"/>
                <a:ea typeface="Lato"/>
                <a:cs typeface="Lato"/>
                <a:sym typeface="Lato"/>
              </a:rPr>
              <a:t>EQUIPMENTS</a:t>
            </a:r>
            <a:r>
              <a:rPr lang="en-GB" sz="800" dirty="0">
                <a:solidFill>
                  <a:srgbClr val="D9D9D9"/>
                </a:solidFill>
                <a:latin typeface="Lato"/>
                <a:ea typeface="Lato"/>
                <a:cs typeface="Lato"/>
                <a:sym typeface="Lato"/>
              </a:rPr>
              <a:t>.</a:t>
            </a: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a:p>
            <a:pPr marL="0" lvl="0" indent="0" algn="l" rtl="0">
              <a:spcBef>
                <a:spcPts val="0"/>
              </a:spcBef>
              <a:spcAft>
                <a:spcPts val="0"/>
              </a:spcAft>
              <a:buNone/>
            </a:pPr>
            <a:endParaRPr sz="800" dirty="0">
              <a:solidFill>
                <a:srgbClr val="D9D9D9"/>
              </a:solidFill>
              <a:latin typeface="Lato"/>
              <a:ea typeface="Lato"/>
              <a:cs typeface="Lato"/>
              <a:sym typeface="Lato"/>
            </a:endParaRPr>
          </a:p>
        </p:txBody>
      </p:sp>
      <p:sp>
        <p:nvSpPr>
          <p:cNvPr id="270" name="Google Shape;270;p25"/>
          <p:cNvSpPr/>
          <p:nvPr/>
        </p:nvSpPr>
        <p:spPr>
          <a:xfrm>
            <a:off x="7858800" y="0"/>
            <a:ext cx="1285200" cy="730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824500" y="1114750"/>
            <a:ext cx="778800" cy="516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72" name="Google Shape;272;p25"/>
          <p:cNvSpPr/>
          <p:nvPr/>
        </p:nvSpPr>
        <p:spPr>
          <a:xfrm>
            <a:off x="1202400" y="1114750"/>
            <a:ext cx="400800" cy="51600"/>
          </a:xfrm>
          <a:prstGeom prst="rect">
            <a:avLst/>
          </a:prstGeom>
          <a:solidFill>
            <a:srgbClr val="969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3" name="Google Shape;273;p25"/>
          <p:cNvPicPr preferRelativeResize="0"/>
          <p:nvPr/>
        </p:nvPicPr>
        <p:blipFill rotWithShape="1">
          <a:blip r:embed="rId3">
            <a:alphaModFix/>
          </a:blip>
          <a:srcRect l="-937" r="-926" b="-5351"/>
          <a:stretch/>
        </p:blipFill>
        <p:spPr>
          <a:xfrm>
            <a:off x="4523125" y="1216400"/>
            <a:ext cx="4502099" cy="339640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7"/>
        <p:cNvGrpSpPr/>
        <p:nvPr/>
      </p:nvGrpSpPr>
      <p:grpSpPr>
        <a:xfrm>
          <a:off x="0" y="0"/>
          <a:ext cx="0" cy="0"/>
          <a:chOff x="0" y="0"/>
          <a:chExt cx="0" cy="0"/>
        </a:xfrm>
      </p:grpSpPr>
      <p:sp>
        <p:nvSpPr>
          <p:cNvPr id="278" name="Google Shape;278;p26"/>
          <p:cNvSpPr txBox="1">
            <a:spLocks noGrp="1"/>
          </p:cNvSpPr>
          <p:nvPr>
            <p:ph type="title"/>
          </p:nvPr>
        </p:nvSpPr>
        <p:spPr>
          <a:xfrm rot="-5400640">
            <a:off x="-1161818" y="2452400"/>
            <a:ext cx="3223800" cy="939000"/>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GB" sz="4900">
                <a:solidFill>
                  <a:srgbClr val="D9D9D9"/>
                </a:solidFill>
              </a:rPr>
              <a:t>REPORTS</a:t>
            </a:r>
            <a:endParaRPr sz="5100">
              <a:solidFill>
                <a:srgbClr val="D9D9D9"/>
              </a:solidFill>
            </a:endParaRPr>
          </a:p>
        </p:txBody>
      </p:sp>
      <p:pic>
        <p:nvPicPr>
          <p:cNvPr id="279" name="Google Shape;279;p26"/>
          <p:cNvPicPr preferRelativeResize="0"/>
          <p:nvPr/>
        </p:nvPicPr>
        <p:blipFill rotWithShape="1">
          <a:blip r:embed="rId3">
            <a:alphaModFix/>
          </a:blip>
          <a:srcRect t="11844" b="11836"/>
          <a:stretch/>
        </p:blipFill>
        <p:spPr>
          <a:xfrm>
            <a:off x="830401" y="1438085"/>
            <a:ext cx="2501204" cy="1499507"/>
          </a:xfrm>
          <a:prstGeom prst="rect">
            <a:avLst/>
          </a:prstGeom>
          <a:noFill/>
          <a:ln>
            <a:noFill/>
          </a:ln>
        </p:spPr>
      </p:pic>
      <p:sp>
        <p:nvSpPr>
          <p:cNvPr id="280" name="Google Shape;280;p26"/>
          <p:cNvSpPr txBox="1"/>
          <p:nvPr/>
        </p:nvSpPr>
        <p:spPr>
          <a:xfrm>
            <a:off x="862817" y="1824874"/>
            <a:ext cx="586500" cy="111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281" name="Google Shape;281;p26"/>
          <p:cNvGrpSpPr/>
          <p:nvPr/>
        </p:nvGrpSpPr>
        <p:grpSpPr>
          <a:xfrm>
            <a:off x="830401" y="2837660"/>
            <a:ext cx="2501700" cy="1601320"/>
            <a:chOff x="830400" y="3274596"/>
            <a:chExt cx="2501700" cy="1353953"/>
          </a:xfrm>
        </p:grpSpPr>
        <p:sp>
          <p:nvSpPr>
            <p:cNvPr id="282" name="Google Shape;282;p26"/>
            <p:cNvSpPr/>
            <p:nvPr/>
          </p:nvSpPr>
          <p:spPr>
            <a:xfrm>
              <a:off x="830400" y="3360750"/>
              <a:ext cx="2501700" cy="1267800"/>
            </a:xfrm>
            <a:prstGeom prst="rect">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sp>
          <p:nvSpPr>
            <p:cNvPr id="283" name="Google Shape;283;p26"/>
            <p:cNvSpPr/>
            <p:nvPr/>
          </p:nvSpPr>
          <p:spPr>
            <a:xfrm>
              <a:off x="1059092" y="3274596"/>
              <a:ext cx="219600" cy="93600"/>
            </a:xfrm>
            <a:prstGeom prst="triangle">
              <a:avLst>
                <a:gd name="adj" fmla="val 50000"/>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2CC"/>
                </a:solidFill>
              </a:endParaRPr>
            </a:p>
          </p:txBody>
        </p:sp>
      </p:grpSp>
      <p:sp>
        <p:nvSpPr>
          <p:cNvPr id="284" name="Google Shape;284;p26"/>
          <p:cNvSpPr txBox="1">
            <a:spLocks noGrp="1"/>
          </p:cNvSpPr>
          <p:nvPr>
            <p:ph type="title"/>
          </p:nvPr>
        </p:nvSpPr>
        <p:spPr>
          <a:xfrm>
            <a:off x="961850" y="3181974"/>
            <a:ext cx="2238300" cy="101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1000">
              <a:solidFill>
                <a:srgbClr val="FF9900"/>
              </a:solidFill>
            </a:endParaRPr>
          </a:p>
          <a:p>
            <a:pPr marL="0" lvl="0" indent="0" algn="l" rtl="0">
              <a:spcBef>
                <a:spcPts val="0"/>
              </a:spcBef>
              <a:spcAft>
                <a:spcPts val="0"/>
              </a:spcAft>
              <a:buNone/>
            </a:pPr>
            <a:r>
              <a:rPr lang="en-GB" sz="3000">
                <a:solidFill>
                  <a:srgbClr val="FF9900"/>
                </a:solidFill>
              </a:rPr>
              <a:t>Equipment Sales</a:t>
            </a:r>
            <a:endParaRPr sz="3000">
              <a:solidFill>
                <a:srgbClr val="FF9900"/>
              </a:solidFill>
            </a:endParaRPr>
          </a:p>
        </p:txBody>
      </p:sp>
      <p:pic>
        <p:nvPicPr>
          <p:cNvPr id="285" name="Google Shape;285;p26"/>
          <p:cNvPicPr preferRelativeResize="0"/>
          <p:nvPr/>
        </p:nvPicPr>
        <p:blipFill rotWithShape="1">
          <a:blip r:embed="rId4">
            <a:alphaModFix/>
          </a:blip>
          <a:srcRect t="11071" b="11071"/>
          <a:stretch/>
        </p:blipFill>
        <p:spPr>
          <a:xfrm flipH="1">
            <a:off x="3332867" y="2937583"/>
            <a:ext cx="2501197" cy="1499496"/>
          </a:xfrm>
          <a:prstGeom prst="rect">
            <a:avLst/>
          </a:prstGeom>
          <a:noFill/>
          <a:ln>
            <a:noFill/>
          </a:ln>
        </p:spPr>
      </p:pic>
      <p:sp>
        <p:nvSpPr>
          <p:cNvPr id="286" name="Google Shape;286;p26"/>
          <p:cNvSpPr txBox="1"/>
          <p:nvPr/>
        </p:nvSpPr>
        <p:spPr>
          <a:xfrm>
            <a:off x="3389244" y="3178935"/>
            <a:ext cx="586500" cy="111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287" name="Google Shape;287;p26"/>
          <p:cNvGrpSpPr/>
          <p:nvPr/>
        </p:nvGrpSpPr>
        <p:grpSpPr>
          <a:xfrm rot="10800000" flipH="1">
            <a:off x="3332868" y="1438190"/>
            <a:ext cx="2501700" cy="1601320"/>
            <a:chOff x="830400" y="3274596"/>
            <a:chExt cx="2501700" cy="1353953"/>
          </a:xfrm>
        </p:grpSpPr>
        <p:sp>
          <p:nvSpPr>
            <p:cNvPr id="288" name="Google Shape;288;p26"/>
            <p:cNvSpPr/>
            <p:nvPr/>
          </p:nvSpPr>
          <p:spPr>
            <a:xfrm>
              <a:off x="830400" y="3360750"/>
              <a:ext cx="2501700" cy="1267800"/>
            </a:xfrm>
            <a:prstGeom prst="rect">
              <a:avLst/>
            </a:prstGeom>
            <a:solidFill>
              <a:srgbClr val="D9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1059092" y="3274596"/>
              <a:ext cx="219600" cy="93600"/>
            </a:xfrm>
            <a:prstGeom prst="triangle">
              <a:avLst>
                <a:gd name="adj" fmla="val 50000"/>
              </a:avLst>
            </a:prstGeom>
            <a:solidFill>
              <a:srgbClr val="D9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6"/>
          <p:cNvSpPr txBox="1">
            <a:spLocks noGrp="1"/>
          </p:cNvSpPr>
          <p:nvPr>
            <p:ph type="title"/>
          </p:nvPr>
        </p:nvSpPr>
        <p:spPr>
          <a:xfrm>
            <a:off x="3462953" y="2254327"/>
            <a:ext cx="2238300" cy="50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000">
                <a:solidFill>
                  <a:schemeClr val="accent5"/>
                </a:solidFill>
              </a:rPr>
              <a:t>Booking Trends</a:t>
            </a:r>
            <a:endParaRPr sz="3000">
              <a:solidFill>
                <a:schemeClr val="accent5"/>
              </a:solidFill>
            </a:endParaRPr>
          </a:p>
        </p:txBody>
      </p:sp>
      <p:pic>
        <p:nvPicPr>
          <p:cNvPr id="291" name="Google Shape;291;p26"/>
          <p:cNvPicPr preferRelativeResize="0"/>
          <p:nvPr/>
        </p:nvPicPr>
        <p:blipFill rotWithShape="1">
          <a:blip r:embed="rId5">
            <a:alphaModFix/>
          </a:blip>
          <a:srcRect t="44716" b="14278"/>
          <a:stretch/>
        </p:blipFill>
        <p:spPr>
          <a:xfrm>
            <a:off x="5832591" y="1438079"/>
            <a:ext cx="2501198" cy="1499507"/>
          </a:xfrm>
          <a:prstGeom prst="rect">
            <a:avLst/>
          </a:prstGeom>
          <a:noFill/>
          <a:ln>
            <a:noFill/>
          </a:ln>
        </p:spPr>
      </p:pic>
      <p:sp>
        <p:nvSpPr>
          <p:cNvPr id="292" name="Google Shape;292;p26"/>
          <p:cNvSpPr txBox="1"/>
          <p:nvPr/>
        </p:nvSpPr>
        <p:spPr>
          <a:xfrm>
            <a:off x="5856251" y="1824860"/>
            <a:ext cx="586500" cy="111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293" name="Google Shape;293;p26"/>
          <p:cNvGrpSpPr/>
          <p:nvPr/>
        </p:nvGrpSpPr>
        <p:grpSpPr>
          <a:xfrm>
            <a:off x="5832591" y="2837660"/>
            <a:ext cx="2501700" cy="1601320"/>
            <a:chOff x="830400" y="3274596"/>
            <a:chExt cx="2501700" cy="1353953"/>
          </a:xfrm>
        </p:grpSpPr>
        <p:sp>
          <p:nvSpPr>
            <p:cNvPr id="294" name="Google Shape;294;p26"/>
            <p:cNvSpPr/>
            <p:nvPr/>
          </p:nvSpPr>
          <p:spPr>
            <a:xfrm>
              <a:off x="830400" y="3360750"/>
              <a:ext cx="2501700" cy="1267800"/>
            </a:xfrm>
            <a:prstGeom prst="rect">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1059092" y="3274596"/>
              <a:ext cx="219600" cy="93600"/>
            </a:xfrm>
            <a:prstGeom prst="triangle">
              <a:avLst>
                <a:gd name="adj" fmla="val 50000"/>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 name="Google Shape;296;p26"/>
          <p:cNvSpPr txBox="1">
            <a:spLocks noGrp="1"/>
          </p:cNvSpPr>
          <p:nvPr>
            <p:ph type="title"/>
          </p:nvPr>
        </p:nvSpPr>
        <p:spPr>
          <a:xfrm>
            <a:off x="5966800" y="3181975"/>
            <a:ext cx="2278500" cy="101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000">
                <a:solidFill>
                  <a:srgbClr val="38761D"/>
                </a:solidFill>
              </a:rPr>
              <a:t>Out of Date Inventory</a:t>
            </a:r>
            <a:endParaRPr sz="3000">
              <a:solidFill>
                <a:srgbClr val="38761D"/>
              </a:solidFill>
            </a:endParaRPr>
          </a:p>
        </p:txBody>
      </p:sp>
      <p:sp>
        <p:nvSpPr>
          <p:cNvPr id="297" name="Google Shape;297;p26"/>
          <p:cNvSpPr/>
          <p:nvPr/>
        </p:nvSpPr>
        <p:spPr>
          <a:xfrm>
            <a:off x="830400" y="1178950"/>
            <a:ext cx="1002000" cy="60300"/>
          </a:xfrm>
          <a:prstGeom prst="rect">
            <a:avLst/>
          </a:prstGeom>
          <a:solidFill>
            <a:srgbClr val="E6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9138"/>
              </a:solidFill>
            </a:endParaRPr>
          </a:p>
        </p:txBody>
      </p:sp>
      <p:sp>
        <p:nvSpPr>
          <p:cNvPr id="298" name="Google Shape;298;p26"/>
          <p:cNvSpPr/>
          <p:nvPr/>
        </p:nvSpPr>
        <p:spPr>
          <a:xfrm>
            <a:off x="830400" y="1178950"/>
            <a:ext cx="520200" cy="603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9138"/>
              </a:solidFill>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3082B2"/>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1362</Words>
  <Application>Microsoft Office PowerPoint</Application>
  <PresentationFormat>On-screen Show (16:9)</PresentationFormat>
  <Paragraphs>135</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Lato</vt:lpstr>
      <vt:lpstr>Raleway</vt:lpstr>
      <vt:lpstr>Arial</vt:lpstr>
      <vt:lpstr>Streamline</vt:lpstr>
      <vt:lpstr>Outland Adventures </vt:lpstr>
      <vt:lpstr>Group Introduction</vt:lpstr>
      <vt:lpstr>Outland Adventures</vt:lpstr>
      <vt:lpstr>Problems to Solve</vt:lpstr>
      <vt:lpstr>PowerPoint Presentation</vt:lpstr>
      <vt:lpstr>Assumptions</vt:lpstr>
      <vt:lpstr>Business Rules</vt:lpstr>
      <vt:lpstr>Business Rules</vt:lpstr>
      <vt:lpstr>REPORTS</vt:lpstr>
      <vt:lpstr>Report #1:  Equipment Sales</vt:lpstr>
      <vt:lpstr>Report #2:  Booking Trends </vt:lpstr>
      <vt:lpstr>Report #3:  Out Of Date Inventory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Outland Adventures </dc:title>
  <cp:lastModifiedBy>Hallo, Yawa</cp:lastModifiedBy>
  <cp:revision>3</cp:revision>
  <dcterms:modified xsi:type="dcterms:W3CDTF">2022-12-18T03:31:20Z</dcterms:modified>
</cp:coreProperties>
</file>